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1" r:id="rId14"/>
    <p:sldId id="270" r:id="rId15"/>
    <p:sldId id="271" r:id="rId16"/>
    <p:sldId id="272" r:id="rId17"/>
    <p:sldId id="273" r:id="rId18"/>
    <p:sldId id="274" r:id="rId19"/>
    <p:sldId id="279" r:id="rId20"/>
    <p:sldId id="275" r:id="rId21"/>
    <p:sldId id="278" r:id="rId22"/>
    <p:sldId id="276" r:id="rId23"/>
    <p:sldId id="277" r:id="rId24"/>
    <p:sldId id="280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A97"/>
    <a:srgbClr val="B02E78"/>
    <a:srgbClr val="3333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EE19A-A20E-4C12-AA5A-1F582CD6989D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6DA2C-AD45-4FF7-8884-D59066E72F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758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4AEC3-B7FD-4CB9-9E28-9C124470BA9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7563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C6DA2C-AD45-4FF7-8884-D59066E72F20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6552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C6DA2C-AD45-4FF7-8884-D59066E72F20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590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4AEC3-B7FD-4CB9-9E28-9C124470BA95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1935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876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0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43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7254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962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635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9650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73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821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1079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356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32562-2ACF-4B45-BC7D-B7C67C9D4DE9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F54DE-DB4C-4A20-A4DD-F416CCC93F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1156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gracilis81@yahoo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712332"/>
            <a:ext cx="9144000" cy="2356371"/>
          </a:xfrm>
        </p:spPr>
        <p:txBody>
          <a:bodyPr>
            <a:noAutofit/>
          </a:bodyPr>
          <a:lstStyle/>
          <a:p>
            <a:r>
              <a:rPr lang="tr-TR" sz="4800" b="1" dirty="0" smtClean="0">
                <a:solidFill>
                  <a:srgbClr val="FF0000"/>
                </a:solidFill>
              </a:rPr>
              <a:t>Mutasyon (+) KHDAK beyin metastazında radyoterapinin rolü; uygun yaklaşım ve zamanlama</a:t>
            </a:r>
            <a:endParaRPr lang="tr-TR" sz="4800" b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89988" y="4431524"/>
            <a:ext cx="9144000" cy="1655762"/>
          </a:xfrm>
        </p:spPr>
        <p:txBody>
          <a:bodyPr>
            <a:normAutofit/>
          </a:bodyPr>
          <a:lstStyle/>
          <a:p>
            <a:r>
              <a:rPr lang="tr-TR" sz="3200" b="1" dirty="0"/>
              <a:t>Dr. Fatma SERT</a:t>
            </a:r>
          </a:p>
          <a:p>
            <a:pPr>
              <a:lnSpc>
                <a:spcPct val="100000"/>
              </a:lnSpc>
            </a:pPr>
            <a:r>
              <a:rPr lang="tr-TR" sz="1600" dirty="0"/>
              <a:t>@</a:t>
            </a:r>
            <a:r>
              <a:rPr lang="tr-TR" sz="1600" dirty="0" err="1"/>
              <a:t>drgracilis</a:t>
            </a:r>
            <a:endParaRPr lang="tr-TR" sz="1600" dirty="0"/>
          </a:p>
          <a:p>
            <a:pPr>
              <a:lnSpc>
                <a:spcPct val="100000"/>
              </a:lnSpc>
            </a:pPr>
            <a:r>
              <a:rPr lang="tr-TR" sz="1600" dirty="0">
                <a:hlinkClick r:id="rId3"/>
              </a:rPr>
              <a:t>gracilis81@yahoo.com</a:t>
            </a:r>
            <a:endParaRPr lang="tr-TR" sz="1600" dirty="0"/>
          </a:p>
          <a:p>
            <a:pPr>
              <a:lnSpc>
                <a:spcPct val="100000"/>
              </a:lnSpc>
            </a:pPr>
            <a:r>
              <a:rPr lang="tr-TR" sz="1600" dirty="0"/>
              <a:t>http://oncologyradiotherapy.blogspot.com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99661" cy="104860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05CA554-A850-4C4D-B05A-CCC307292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149" y="0"/>
            <a:ext cx="1551851" cy="125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ikdörtgen 5"/>
          <p:cNvSpPr/>
          <p:nvPr/>
        </p:nvSpPr>
        <p:spPr>
          <a:xfrm>
            <a:off x="-79131" y="991558"/>
            <a:ext cx="37866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100" b="1" i="1" dirty="0">
                <a:solidFill>
                  <a:schemeClr val="accent1">
                    <a:lumMod val="50000"/>
                  </a:schemeClr>
                </a:solidFill>
              </a:rPr>
              <a:t>"HUZURLU ÜNİVERSİTE, KALİTELİ EĞİTİM, AYDINLIK GELECEK"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346306" y="6157622"/>
            <a:ext cx="5801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Zor vakalar eşliğinde akciğer kanserinde radyoterapi pratiği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14 Ocak 2023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386" y="4968751"/>
            <a:ext cx="432654" cy="43265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7"/>
          <a:srcRect l="31439" t="15455" r="31638" b="14889"/>
          <a:stretch/>
        </p:blipFill>
        <p:spPr>
          <a:xfrm>
            <a:off x="4839590" y="5401405"/>
            <a:ext cx="315718" cy="313172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5238" y="5744345"/>
            <a:ext cx="328853" cy="32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FF0000"/>
                </a:solidFill>
              </a:rPr>
              <a:t>KHDAK’lerinde</a:t>
            </a:r>
            <a:r>
              <a:rPr lang="tr-TR" sz="4000" b="1" dirty="0" smtClean="0">
                <a:solidFill>
                  <a:srgbClr val="FF0000"/>
                </a:solidFill>
              </a:rPr>
              <a:t> Beyin Metastazları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Akciğer kanserlerinin %85-90’ı KHDAK</a:t>
            </a:r>
          </a:p>
          <a:p>
            <a:r>
              <a:rPr lang="tr-TR" sz="2400" dirty="0" err="1" smtClean="0"/>
              <a:t>KHDAK’lerinin</a:t>
            </a:r>
            <a:r>
              <a:rPr lang="tr-TR" sz="2400" dirty="0" smtClean="0"/>
              <a:t> %10-20’si tanıda BM </a:t>
            </a:r>
          </a:p>
          <a:p>
            <a:r>
              <a:rPr lang="tr-TR" sz="2400" dirty="0" smtClean="0"/>
              <a:t>%25-50’sine hastalıklarının seyrinde BM tanısı </a:t>
            </a:r>
          </a:p>
          <a:p>
            <a:r>
              <a:rPr lang="tr-TR" sz="2400" dirty="0" err="1" smtClean="0"/>
              <a:t>Adenokarsinomlarda</a:t>
            </a:r>
            <a:r>
              <a:rPr lang="tr-TR" sz="2400" dirty="0" smtClean="0"/>
              <a:t> </a:t>
            </a:r>
            <a:r>
              <a:rPr lang="tr-TR" sz="2400" dirty="0" err="1" smtClean="0"/>
              <a:t>non-adeno’lara</a:t>
            </a:r>
            <a:r>
              <a:rPr lang="tr-TR" sz="2400" dirty="0" smtClean="0"/>
              <a:t> göre daha fazla BM (%59 </a:t>
            </a:r>
            <a:r>
              <a:rPr lang="tr-TR" sz="2400" dirty="0" err="1" smtClean="0"/>
              <a:t>vs</a:t>
            </a:r>
            <a:r>
              <a:rPr lang="tr-TR" sz="2400" dirty="0" smtClean="0"/>
              <a:t> %54)</a:t>
            </a:r>
          </a:p>
          <a:p>
            <a:r>
              <a:rPr lang="tr-TR" sz="2400" dirty="0" smtClean="0"/>
              <a:t>BM, </a:t>
            </a:r>
            <a:r>
              <a:rPr lang="tr-TR" sz="2400" dirty="0" err="1" smtClean="0"/>
              <a:t>nörokognitif</a:t>
            </a:r>
            <a:r>
              <a:rPr lang="tr-TR" sz="2400" dirty="0" smtClean="0"/>
              <a:t> </a:t>
            </a:r>
            <a:r>
              <a:rPr lang="tr-TR" sz="2400" dirty="0"/>
              <a:t>ve işlevsel </a:t>
            </a:r>
            <a:r>
              <a:rPr lang="tr-TR" sz="2400" dirty="0" smtClean="0"/>
              <a:t>problemlere, sonuçta da yaşam kalitesinde bozulmaya neden olur.</a:t>
            </a:r>
          </a:p>
          <a:p>
            <a:r>
              <a:rPr lang="tr-TR" sz="2400" dirty="0"/>
              <a:t>Genellikle </a:t>
            </a:r>
            <a:r>
              <a:rPr lang="tr-TR" sz="2400" dirty="0" err="1"/>
              <a:t>steroidler</a:t>
            </a:r>
            <a:r>
              <a:rPr lang="tr-TR" sz="2400" dirty="0"/>
              <a:t> ve anti epileptik ilaçlarla </a:t>
            </a:r>
            <a:r>
              <a:rPr lang="tr-TR" sz="2400" dirty="0" err="1"/>
              <a:t>semptomatik</a:t>
            </a:r>
            <a:r>
              <a:rPr lang="tr-TR" sz="2400" dirty="0"/>
              <a:t> palyatif tedavi </a:t>
            </a:r>
            <a:r>
              <a:rPr lang="tr-TR" sz="2400" dirty="0" err="1"/>
              <a:t>endikedir</a:t>
            </a:r>
            <a:r>
              <a:rPr lang="tr-TR" sz="2400" dirty="0"/>
              <a:t>. </a:t>
            </a:r>
            <a:endParaRPr lang="tr-TR" sz="2400" dirty="0" smtClean="0"/>
          </a:p>
          <a:p>
            <a:r>
              <a:rPr lang="tr-TR" sz="2400" dirty="0" smtClean="0"/>
              <a:t>BM, kötü </a:t>
            </a:r>
            <a:r>
              <a:rPr lang="tr-TR" sz="2400" dirty="0" err="1"/>
              <a:t>prognoz</a:t>
            </a:r>
            <a:r>
              <a:rPr lang="tr-TR" sz="2400" dirty="0"/>
              <a:t> </a:t>
            </a:r>
            <a:r>
              <a:rPr lang="tr-TR" sz="2400" dirty="0" smtClean="0"/>
              <a:t>ile ilişkili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8579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Lokal Tedavilerin Rolü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46484"/>
            <a:ext cx="10515600" cy="4557602"/>
          </a:xfrm>
        </p:spPr>
        <p:txBody>
          <a:bodyPr>
            <a:normAutofit/>
          </a:bodyPr>
          <a:lstStyle/>
          <a:p>
            <a:r>
              <a:rPr lang="tr-TR" sz="2400" dirty="0" smtClean="0"/>
              <a:t>Önerilen, ≤4 BM </a:t>
            </a:r>
            <a:r>
              <a:rPr lang="tr-TR" sz="2400" dirty="0"/>
              <a:t>olan </a:t>
            </a:r>
            <a:r>
              <a:rPr lang="tr-TR" sz="2400" dirty="0" smtClean="0"/>
              <a:t>için; </a:t>
            </a:r>
            <a:r>
              <a:rPr lang="tr-TR" sz="2400" dirty="0"/>
              <a:t>cerrahi rezeksiyon veya </a:t>
            </a:r>
            <a:r>
              <a:rPr lang="tr-TR" sz="2400" dirty="0" smtClean="0"/>
              <a:t>SRT/S</a:t>
            </a:r>
          </a:p>
          <a:p>
            <a:endParaRPr lang="tr-TR" sz="2400" dirty="0"/>
          </a:p>
          <a:p>
            <a:endParaRPr lang="tr-TR" sz="2400" dirty="0" smtClean="0"/>
          </a:p>
          <a:p>
            <a:endParaRPr lang="tr-TR" sz="2400" dirty="0"/>
          </a:p>
          <a:p>
            <a:endParaRPr lang="tr-TR" sz="2400" dirty="0" smtClean="0"/>
          </a:p>
          <a:p>
            <a:r>
              <a:rPr lang="tr-TR" sz="2400" dirty="0" err="1" smtClean="0"/>
              <a:t>Pekçok</a:t>
            </a:r>
            <a:r>
              <a:rPr lang="tr-TR" sz="2400" dirty="0" smtClean="0"/>
              <a:t> farklı 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 çalışma ile benzer sonuçlar belirtilmiştir.</a:t>
            </a:r>
          </a:p>
          <a:p>
            <a:r>
              <a:rPr lang="tr-TR" sz="2400" dirty="0"/>
              <a:t>Tek başına </a:t>
            </a:r>
            <a:r>
              <a:rPr lang="tr-TR" sz="2400" dirty="0" smtClean="0"/>
              <a:t>SRS, tüm beyin </a:t>
            </a:r>
            <a:r>
              <a:rPr lang="tr-TR" sz="2400" dirty="0" err="1" smtClean="0"/>
              <a:t>RT’si</a:t>
            </a:r>
            <a:r>
              <a:rPr lang="tr-TR" sz="2400" dirty="0" smtClean="0"/>
              <a:t> </a:t>
            </a:r>
            <a:r>
              <a:rPr lang="tr-TR" sz="2400" dirty="0"/>
              <a:t>ile birlikte </a:t>
            </a:r>
            <a:r>
              <a:rPr lang="tr-TR" sz="2400" dirty="0" err="1"/>
              <a:t>SRS'ye</a:t>
            </a:r>
            <a:r>
              <a:rPr lang="tr-TR" sz="2400" dirty="0"/>
              <a:t> kıyasla daha az </a:t>
            </a:r>
            <a:r>
              <a:rPr lang="tr-TR" sz="2400" dirty="0" smtClean="0"/>
              <a:t>bilişsel gerilemeye neden olmaktadır.</a:t>
            </a:r>
          </a:p>
          <a:p>
            <a:r>
              <a:rPr lang="tr-TR" sz="2400" dirty="0" smtClean="0"/>
              <a:t>ASTRO 2015 rehberi, tüm beyin RT ile GS avantajı yok ancak yeni BM gelişimini azaltabileceğini vurgulamaktadır.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00" y="2232326"/>
            <a:ext cx="5473576" cy="172160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914950" y="2232326"/>
            <a:ext cx="5550326" cy="17216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Düz Ok Bağlayıcısı 6"/>
          <p:cNvCxnSpPr/>
          <p:nvPr/>
        </p:nvCxnSpPr>
        <p:spPr>
          <a:xfrm flipV="1">
            <a:off x="6426901" y="3093126"/>
            <a:ext cx="917882" cy="79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/>
          <p:cNvSpPr txBox="1"/>
          <p:nvPr/>
        </p:nvSpPr>
        <p:spPr>
          <a:xfrm>
            <a:off x="7344783" y="2539128"/>
            <a:ext cx="47532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 smtClean="0"/>
              <a:t>%53 </a:t>
            </a:r>
            <a:r>
              <a:rPr lang="tr-TR" sz="2200" dirty="0" err="1" smtClean="0"/>
              <a:t>KHDAK’leri</a:t>
            </a:r>
            <a:r>
              <a:rPr lang="tr-TR" sz="2200" dirty="0" smtClean="0"/>
              <a:t> olan hastalar dahil edilmiş.</a:t>
            </a:r>
          </a:p>
          <a:p>
            <a:r>
              <a:rPr lang="tr-TR" sz="2200" dirty="0" smtClean="0"/>
              <a:t>Tek başına SRS (n=100) ile 1-y %70 LK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428729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/>
              <a:t>Semptomatik</a:t>
            </a:r>
            <a:r>
              <a:rPr lang="tr-TR" sz="2400" dirty="0"/>
              <a:t> </a:t>
            </a:r>
            <a:r>
              <a:rPr lang="tr-TR" sz="2400" dirty="0" smtClean="0"/>
              <a:t>BM'leri kontrol etmek, histolojik </a:t>
            </a:r>
            <a:r>
              <a:rPr lang="tr-TR" sz="2400" dirty="0"/>
              <a:t>veya moleküler tanı için doku elde etmek için cerrahi rezeksiyon gerekli </a:t>
            </a:r>
            <a:r>
              <a:rPr lang="tr-TR" sz="2400" dirty="0" smtClean="0"/>
              <a:t>olabilmektedir.</a:t>
            </a:r>
          </a:p>
          <a:p>
            <a:r>
              <a:rPr lang="tr-TR" sz="2400" dirty="0" err="1"/>
              <a:t>Postoperatif</a:t>
            </a:r>
            <a:r>
              <a:rPr lang="tr-TR" sz="2400" dirty="0"/>
              <a:t> </a:t>
            </a:r>
            <a:r>
              <a:rPr lang="tr-TR" sz="2400" dirty="0" smtClean="0"/>
              <a:t>RT ile </a:t>
            </a:r>
            <a:r>
              <a:rPr lang="tr-TR" sz="2400" dirty="0"/>
              <a:t>lokal </a:t>
            </a:r>
            <a:r>
              <a:rPr lang="tr-TR" sz="2400" dirty="0" err="1"/>
              <a:t>nüks</a:t>
            </a:r>
            <a:r>
              <a:rPr lang="tr-TR" sz="2400" dirty="0"/>
              <a:t> </a:t>
            </a:r>
            <a:r>
              <a:rPr lang="tr-TR" sz="2400" dirty="0" smtClean="0"/>
              <a:t>riski %</a:t>
            </a:r>
            <a:r>
              <a:rPr lang="tr-TR" sz="2400" dirty="0"/>
              <a:t>60'tan %30'a </a:t>
            </a:r>
            <a:r>
              <a:rPr lang="tr-TR" sz="2400" dirty="0" smtClean="0"/>
              <a:t>azaltılabilmektedir.</a:t>
            </a:r>
          </a:p>
          <a:p>
            <a:endParaRPr lang="tr-TR" sz="24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Lokal Tedavilerin Rolü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35389"/>
            <a:ext cx="7030915" cy="143043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533" y="4086679"/>
            <a:ext cx="1395225" cy="179333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7903426" y="3299303"/>
            <a:ext cx="430047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/>
              <a:t>İki </a:t>
            </a:r>
            <a:r>
              <a:rPr lang="tr-TR" sz="2200" dirty="0" err="1"/>
              <a:t>prospektif</a:t>
            </a:r>
            <a:r>
              <a:rPr lang="tr-TR" sz="2200" dirty="0"/>
              <a:t> çalışma </a:t>
            </a:r>
            <a:r>
              <a:rPr lang="tr-TR" sz="2200" dirty="0" err="1" smtClean="0"/>
              <a:t>postop</a:t>
            </a:r>
            <a:r>
              <a:rPr lang="tr-TR" sz="2200" dirty="0" smtClean="0"/>
              <a:t> tüm beyin RT </a:t>
            </a:r>
            <a:r>
              <a:rPr lang="tr-TR" sz="2200" dirty="0"/>
              <a:t>ve sadece rezeksiyon </a:t>
            </a:r>
            <a:r>
              <a:rPr lang="tr-TR" sz="2200" dirty="0" err="1"/>
              <a:t>kavitesine</a:t>
            </a:r>
            <a:r>
              <a:rPr lang="tr-TR" sz="2200" dirty="0"/>
              <a:t> </a:t>
            </a:r>
            <a:r>
              <a:rPr lang="tr-TR" sz="2200" dirty="0" smtClean="0"/>
              <a:t>SRS ile benzer </a:t>
            </a:r>
            <a:r>
              <a:rPr lang="tr-TR" sz="2200" dirty="0" err="1" smtClean="0"/>
              <a:t>GS’ı</a:t>
            </a:r>
            <a:r>
              <a:rPr lang="tr-TR" sz="2200" dirty="0" smtClean="0"/>
              <a:t> göstermiştir.</a:t>
            </a:r>
          </a:p>
          <a:p>
            <a:r>
              <a:rPr lang="tr-TR" sz="2200" dirty="0" smtClean="0"/>
              <a:t>Rezeksiyon </a:t>
            </a:r>
            <a:r>
              <a:rPr lang="tr-TR" sz="2200" dirty="0" err="1"/>
              <a:t>kavitesine</a:t>
            </a:r>
            <a:r>
              <a:rPr lang="tr-TR" sz="2200" dirty="0"/>
              <a:t> SRS, bu </a:t>
            </a:r>
            <a:r>
              <a:rPr lang="tr-TR" sz="2200" dirty="0" smtClean="0"/>
              <a:t>hasta grubu için standart </a:t>
            </a:r>
            <a:r>
              <a:rPr lang="tr-TR" sz="2200" dirty="0"/>
              <a:t>olarak </a:t>
            </a:r>
            <a:r>
              <a:rPr lang="tr-TR" sz="2200" dirty="0" smtClean="0"/>
              <a:t>kabul edilmektedir.</a:t>
            </a:r>
            <a:endParaRPr lang="tr-TR" sz="22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69" y="4634198"/>
            <a:ext cx="6110149" cy="104138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871" y="5422961"/>
            <a:ext cx="1395225" cy="188300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184638" y="3130062"/>
            <a:ext cx="11931161" cy="265527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/>
          <p:cNvSpPr txBox="1"/>
          <p:nvPr/>
        </p:nvSpPr>
        <p:spPr>
          <a:xfrm>
            <a:off x="6010461" y="5386306"/>
            <a:ext cx="11817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 err="1" smtClean="0"/>
              <a:t>Mahajan</a:t>
            </a:r>
            <a:r>
              <a:rPr lang="tr-TR" sz="1100" b="1" dirty="0" smtClean="0"/>
              <a:t> A, et al.</a:t>
            </a:r>
            <a:endParaRPr lang="tr-TR" sz="1100" b="1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5095661" y="4032615"/>
            <a:ext cx="11288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 smtClean="0"/>
              <a:t>Brown PD, et al.</a:t>
            </a:r>
            <a:endParaRPr lang="tr-TR" sz="1100" b="1" dirty="0"/>
          </a:p>
        </p:txBody>
      </p:sp>
    </p:spTree>
    <p:extLst>
      <p:ext uri="{BB962C8B-B14F-4D97-AF65-F5344CB8AC3E}">
        <p14:creationId xmlns:p14="http://schemas.microsoft.com/office/powerpoint/2010/main" val="245273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FF0000"/>
                </a:solidFill>
              </a:rPr>
              <a:t>BM’larına</a:t>
            </a:r>
            <a:r>
              <a:rPr lang="tr-TR" sz="3600" b="1" dirty="0" smtClean="0">
                <a:solidFill>
                  <a:srgbClr val="FF0000"/>
                </a:solidFill>
              </a:rPr>
              <a:t> yönelik lokal tedavilerdeki güncel gelişmeler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≤</a:t>
            </a:r>
            <a:r>
              <a:rPr lang="tr-TR" sz="2400" dirty="0" smtClean="0"/>
              <a:t>4 </a:t>
            </a:r>
            <a:r>
              <a:rPr lang="tr-TR" sz="2400" dirty="0"/>
              <a:t>BM'ye kadar SRS "dogması", SRS ile 10'a kadar metastaz için tedavi edilen 1194 </a:t>
            </a:r>
            <a:r>
              <a:rPr lang="tr-TR" sz="2400" dirty="0" smtClean="0"/>
              <a:t>hastalık </a:t>
            </a:r>
            <a:r>
              <a:rPr lang="tr-TR" sz="2400" dirty="0"/>
              <a:t>(%75 </a:t>
            </a:r>
            <a:r>
              <a:rPr lang="tr-TR" sz="2400" dirty="0" smtClean="0"/>
              <a:t>KHDAK) çalışmada sorgulanmıştır. </a:t>
            </a:r>
          </a:p>
          <a:p>
            <a:r>
              <a:rPr lang="tr-TR" sz="2400" b="1" dirty="0">
                <a:solidFill>
                  <a:srgbClr val="0070C0"/>
                </a:solidFill>
              </a:rPr>
              <a:t>Sonuçta</a:t>
            </a:r>
            <a:r>
              <a:rPr lang="tr-TR" sz="2400" dirty="0"/>
              <a:t>, 5-10 metastaz </a:t>
            </a:r>
            <a:r>
              <a:rPr lang="tr-TR" sz="2400" dirty="0" smtClean="0"/>
              <a:t>ile 2-4 </a:t>
            </a:r>
            <a:r>
              <a:rPr lang="tr-TR" sz="2400" dirty="0"/>
              <a:t>metastazlı </a:t>
            </a:r>
            <a:r>
              <a:rPr lang="tr-TR" sz="2400" dirty="0" smtClean="0"/>
              <a:t>hastaların </a:t>
            </a:r>
            <a:r>
              <a:rPr lang="tr-TR" sz="2400" b="1" dirty="0" err="1" smtClean="0">
                <a:solidFill>
                  <a:srgbClr val="FF0000"/>
                </a:solidFill>
              </a:rPr>
              <a:t>GS’ları</a:t>
            </a:r>
            <a:r>
              <a:rPr lang="tr-TR" sz="2400" b="1" dirty="0" smtClean="0">
                <a:solidFill>
                  <a:srgbClr val="FF0000"/>
                </a:solidFill>
              </a:rPr>
              <a:t> benzer </a:t>
            </a:r>
            <a:r>
              <a:rPr lang="tr-TR" sz="2400" dirty="0" smtClean="0"/>
              <a:t>bulunmuştur.</a:t>
            </a:r>
          </a:p>
          <a:p>
            <a:r>
              <a:rPr lang="tr-TR" sz="2400" dirty="0" smtClean="0"/>
              <a:t>Toplam hacim dikkate alınarak tüm metastazlara SRT/SRS yapılabilir.</a:t>
            </a:r>
          </a:p>
          <a:p>
            <a:r>
              <a:rPr lang="tr-TR" sz="2400" dirty="0" smtClean="0"/>
              <a:t>1-y LK oranı %83</a:t>
            </a:r>
          </a:p>
          <a:p>
            <a:r>
              <a:rPr lang="tr-TR" sz="2400" dirty="0" smtClean="0"/>
              <a:t>Yan etkiler, </a:t>
            </a:r>
            <a:r>
              <a:rPr lang="tr-TR" sz="2400" dirty="0"/>
              <a:t>tedavi edilen lezyonların </a:t>
            </a:r>
            <a:r>
              <a:rPr lang="tr-TR" sz="2400" dirty="0" smtClean="0"/>
              <a:t>konumuna göre değişmektedir.</a:t>
            </a:r>
          </a:p>
          <a:p>
            <a:r>
              <a:rPr lang="tr-TR" sz="2400" dirty="0" smtClean="0"/>
              <a:t>Derece </a:t>
            </a:r>
            <a:r>
              <a:rPr lang="tr-TR" sz="2400" dirty="0"/>
              <a:t>3-5 </a:t>
            </a:r>
            <a:r>
              <a:rPr lang="tr-TR" sz="2400" dirty="0" smtClean="0"/>
              <a:t>yan etki, </a:t>
            </a:r>
            <a:r>
              <a:rPr lang="tr-TR" sz="2400" dirty="0"/>
              <a:t>derin lezyonlar için %25'e </a:t>
            </a:r>
            <a:r>
              <a:rPr lang="tr-TR" sz="2400" dirty="0" smtClean="0"/>
              <a:t>derin </a:t>
            </a:r>
            <a:r>
              <a:rPr lang="tr-TR" sz="2400" dirty="0"/>
              <a:t>olmayan lezyonlarda %1,9 olarak </a:t>
            </a:r>
            <a:r>
              <a:rPr lang="tr-TR" sz="2400" dirty="0" smtClean="0"/>
              <a:t>belirtilmiştir. </a:t>
            </a:r>
          </a:p>
          <a:p>
            <a:r>
              <a:rPr lang="tr-TR" sz="2400" dirty="0" smtClean="0"/>
              <a:t>Toplamda hasta başına derece </a:t>
            </a:r>
            <a:r>
              <a:rPr lang="tr-TR" sz="2400" dirty="0"/>
              <a:t>3-5 </a:t>
            </a:r>
            <a:r>
              <a:rPr lang="tr-TR" sz="2400" dirty="0" smtClean="0"/>
              <a:t>yan etki oranı %10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89282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3333FF"/>
                </a:solidFill>
              </a:rPr>
              <a:t>Prognostik</a:t>
            </a:r>
            <a:r>
              <a:rPr lang="tr-TR" sz="4000" b="1" dirty="0" smtClean="0">
                <a:solidFill>
                  <a:srgbClr val="3333FF"/>
                </a:solidFill>
              </a:rPr>
              <a:t> skorlar ve hasta seçimi</a:t>
            </a:r>
            <a:endParaRPr lang="tr-TR" sz="4000" b="1" dirty="0">
              <a:solidFill>
                <a:srgbClr val="3333FF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err="1" smtClean="0"/>
              <a:t>Recursive</a:t>
            </a:r>
            <a:r>
              <a:rPr lang="tr-TR" sz="2400" dirty="0" smtClean="0"/>
              <a:t> </a:t>
            </a:r>
            <a:r>
              <a:rPr lang="tr-TR" sz="2400" dirty="0" err="1" smtClean="0"/>
              <a:t>Portioning</a:t>
            </a:r>
            <a:r>
              <a:rPr lang="tr-TR" sz="2400" dirty="0" smtClean="0"/>
              <a:t> Analysis (RPA</a:t>
            </a:r>
            <a:r>
              <a:rPr lang="tr-TR" sz="2400" dirty="0"/>
              <a:t>) veya </a:t>
            </a:r>
            <a:r>
              <a:rPr lang="tr-TR" sz="2400" dirty="0" err="1" smtClean="0"/>
              <a:t>Graded</a:t>
            </a:r>
            <a:r>
              <a:rPr lang="tr-TR" sz="2400" dirty="0" smtClean="0"/>
              <a:t> </a:t>
            </a:r>
            <a:r>
              <a:rPr lang="tr-TR" sz="2400" dirty="0" err="1" smtClean="0"/>
              <a:t>Prognostic</a:t>
            </a:r>
            <a:r>
              <a:rPr lang="tr-TR" sz="2400" dirty="0" smtClean="0"/>
              <a:t> </a:t>
            </a:r>
            <a:r>
              <a:rPr lang="tr-TR" sz="2400" dirty="0" err="1" smtClean="0"/>
              <a:t>Assessment</a:t>
            </a:r>
            <a:r>
              <a:rPr lang="tr-TR" sz="2400" dirty="0" smtClean="0"/>
              <a:t> (GPA</a:t>
            </a:r>
            <a:r>
              <a:rPr lang="tr-TR" sz="2400" dirty="0"/>
              <a:t>) gibi </a:t>
            </a:r>
            <a:r>
              <a:rPr lang="tr-TR" sz="2400" dirty="0" err="1"/>
              <a:t>prognostik</a:t>
            </a:r>
            <a:r>
              <a:rPr lang="tr-TR" sz="2400" dirty="0"/>
              <a:t> </a:t>
            </a:r>
            <a:r>
              <a:rPr lang="tr-TR" sz="2400" dirty="0" smtClean="0"/>
              <a:t>değerlendirmeler valide edilmiştir.</a:t>
            </a:r>
          </a:p>
          <a:p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2028" r="11748" b="4380"/>
          <a:stretch/>
        </p:blipFill>
        <p:spPr>
          <a:xfrm>
            <a:off x="8419377" y="2245515"/>
            <a:ext cx="3613639" cy="250464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422" y="2586097"/>
            <a:ext cx="2833692" cy="216406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768" y="2663336"/>
            <a:ext cx="4390654" cy="183832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008" y="4618423"/>
            <a:ext cx="4936570" cy="2151654"/>
          </a:xfrm>
          <a:prstGeom prst="rect">
            <a:avLst/>
          </a:prstGeom>
        </p:spPr>
      </p:pic>
      <p:cxnSp>
        <p:nvCxnSpPr>
          <p:cNvPr id="8" name="Düz Ok Bağlayıcısı 7"/>
          <p:cNvCxnSpPr/>
          <p:nvPr/>
        </p:nvCxnSpPr>
        <p:spPr>
          <a:xfrm>
            <a:off x="5918578" y="5817895"/>
            <a:ext cx="715304" cy="1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6633882" y="4738752"/>
            <a:ext cx="52631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u="sng" dirty="0" smtClean="0"/>
              <a:t>Hastalık spesifik GPA kullanımı!!</a:t>
            </a:r>
          </a:p>
          <a:p>
            <a:r>
              <a:rPr lang="tr-TR" dirty="0" err="1"/>
              <a:t>BM'li</a:t>
            </a:r>
            <a:r>
              <a:rPr lang="tr-TR" dirty="0"/>
              <a:t> akciğer kanseri hastaları için, </a:t>
            </a:r>
            <a:r>
              <a:rPr lang="tr-TR" dirty="0" smtClean="0"/>
              <a:t>GS ile </a:t>
            </a:r>
            <a:r>
              <a:rPr lang="tr-TR" dirty="0"/>
              <a:t>önemli ölçüde ilişkili </a:t>
            </a:r>
            <a:r>
              <a:rPr lang="tr-TR" dirty="0" err="1"/>
              <a:t>prognostik</a:t>
            </a:r>
            <a:r>
              <a:rPr lang="tr-TR" dirty="0"/>
              <a:t> faktörler yaş, KPS, </a:t>
            </a:r>
            <a:r>
              <a:rPr lang="tr-TR" dirty="0" err="1"/>
              <a:t>ekstrakraniyal</a:t>
            </a:r>
            <a:r>
              <a:rPr lang="tr-TR" dirty="0"/>
              <a:t> metastazlar ve beyin metastazlarının </a:t>
            </a:r>
            <a:r>
              <a:rPr lang="tr-TR" dirty="0" smtClean="0"/>
              <a:t>sayısı. </a:t>
            </a:r>
          </a:p>
          <a:p>
            <a:r>
              <a:rPr lang="tr-TR" dirty="0" smtClean="0"/>
              <a:t>Ortanca </a:t>
            </a:r>
            <a:r>
              <a:rPr lang="tr-TR" dirty="0" err="1"/>
              <a:t>sağkalım</a:t>
            </a:r>
            <a:r>
              <a:rPr lang="tr-TR" dirty="0"/>
              <a:t> 3.0 ila 14.8 ay arasında değişen dört </a:t>
            </a:r>
            <a:r>
              <a:rPr lang="tr-TR" dirty="0" err="1"/>
              <a:t>prognostik</a:t>
            </a:r>
            <a:r>
              <a:rPr lang="tr-TR" dirty="0"/>
              <a:t> </a:t>
            </a:r>
            <a:r>
              <a:rPr lang="tr-TR" dirty="0" smtClean="0"/>
              <a:t>grup tanımlanmıştır.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64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FF0000"/>
                </a:solidFill>
              </a:rPr>
              <a:t>KHDAK‘lerde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r>
              <a:rPr lang="tr-TR" sz="4000" b="1" dirty="0">
                <a:solidFill>
                  <a:srgbClr val="FF0000"/>
                </a:solidFill>
              </a:rPr>
              <a:t>sürücü </a:t>
            </a:r>
            <a:r>
              <a:rPr lang="tr-TR" sz="4000" b="1" dirty="0" smtClean="0">
                <a:solidFill>
                  <a:srgbClr val="FF0000"/>
                </a:solidFill>
              </a:rPr>
              <a:t>mutasyonlar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78460"/>
          </a:xfrm>
        </p:spPr>
        <p:txBody>
          <a:bodyPr>
            <a:normAutofit lnSpcReduction="10000"/>
          </a:bodyPr>
          <a:lstStyle/>
          <a:p>
            <a:r>
              <a:rPr lang="tr-TR" sz="2200" dirty="0" err="1" smtClean="0"/>
              <a:t>Adenokarsinomların</a:t>
            </a:r>
            <a:r>
              <a:rPr lang="tr-TR" sz="2200" dirty="0" smtClean="0"/>
              <a:t> %10-30 kadarında </a:t>
            </a:r>
            <a:r>
              <a:rPr lang="tr-TR" sz="2200" b="1" dirty="0" smtClean="0">
                <a:solidFill>
                  <a:srgbClr val="3333FF"/>
                </a:solidFill>
              </a:rPr>
              <a:t>EGFR mutasyonu +</a:t>
            </a:r>
            <a:r>
              <a:rPr lang="tr-TR" sz="2200" dirty="0" smtClean="0"/>
              <a:t>’</a:t>
            </a:r>
            <a:r>
              <a:rPr lang="tr-TR" sz="2200" dirty="0" err="1" smtClean="0"/>
              <a:t>dir</a:t>
            </a:r>
            <a:r>
              <a:rPr lang="tr-TR" sz="2200" dirty="0" smtClean="0"/>
              <a:t>.</a:t>
            </a:r>
          </a:p>
          <a:p>
            <a:r>
              <a:rPr lang="tr-TR" sz="2200" dirty="0"/>
              <a:t>EGFR, </a:t>
            </a:r>
            <a:r>
              <a:rPr lang="tr-TR" sz="2200" dirty="0" err="1"/>
              <a:t>ErbB</a:t>
            </a:r>
            <a:r>
              <a:rPr lang="tr-TR" sz="2200" dirty="0"/>
              <a:t> reseptör ailesine ait bir </a:t>
            </a:r>
            <a:r>
              <a:rPr lang="tr-TR" sz="2200" dirty="0" smtClean="0"/>
              <a:t>TK </a:t>
            </a:r>
            <a:r>
              <a:rPr lang="tr-TR" sz="2200" dirty="0"/>
              <a:t>reseptörüdür. EGF ve diğer büyüme faktörleri, DNA sentezi ve hücre </a:t>
            </a:r>
            <a:r>
              <a:rPr lang="tr-TR" sz="2200" dirty="0" err="1"/>
              <a:t>proliferasyonu</a:t>
            </a:r>
            <a:r>
              <a:rPr lang="tr-TR" sz="2200" dirty="0"/>
              <a:t> gibi farklı hücresel işlemler için EGFR sinyal yolağı boyunca birkaç aşağı akış yolunu tetikler</a:t>
            </a:r>
            <a:r>
              <a:rPr lang="tr-TR" sz="2200" dirty="0" smtClean="0"/>
              <a:t>.</a:t>
            </a:r>
          </a:p>
          <a:p>
            <a:r>
              <a:rPr lang="tr-TR" sz="2200" dirty="0" smtClean="0"/>
              <a:t>Sıklıkla 18-21 </a:t>
            </a:r>
            <a:r>
              <a:rPr lang="tr-TR" sz="2200" dirty="0" err="1"/>
              <a:t>eksonlarındaki</a:t>
            </a:r>
            <a:r>
              <a:rPr lang="tr-TR" sz="2200" dirty="0"/>
              <a:t> somatik aktive edici mutasyonlar, </a:t>
            </a:r>
            <a:r>
              <a:rPr lang="tr-TR" sz="2200" dirty="0" err="1"/>
              <a:t>EGFR'nin</a:t>
            </a:r>
            <a:r>
              <a:rPr lang="tr-TR" sz="2200" dirty="0"/>
              <a:t> sürekli aktivasyonuna ve ardından kontrolsüz hücre bölünmesine neden </a:t>
            </a:r>
            <a:r>
              <a:rPr lang="tr-TR" sz="2200" dirty="0" smtClean="0"/>
              <a:t>olmaktadır.</a:t>
            </a:r>
          </a:p>
          <a:p>
            <a:r>
              <a:rPr lang="tr-TR" sz="2200" dirty="0"/>
              <a:t>EGFR mutasyonlarının </a:t>
            </a:r>
            <a:r>
              <a:rPr lang="tr-TR" sz="2200" dirty="0" smtClean="0"/>
              <a:t>çoğu </a:t>
            </a:r>
            <a:r>
              <a:rPr lang="tr-TR" sz="2200" dirty="0" err="1" smtClean="0"/>
              <a:t>ekson</a:t>
            </a:r>
            <a:r>
              <a:rPr lang="tr-TR" sz="2200" dirty="0" smtClean="0"/>
              <a:t> </a:t>
            </a:r>
            <a:r>
              <a:rPr lang="tr-TR" sz="2200" dirty="0"/>
              <a:t>19'un silinmesine ve </a:t>
            </a:r>
            <a:r>
              <a:rPr lang="tr-TR" sz="2200" dirty="0" err="1"/>
              <a:t>ekzon</a:t>
            </a:r>
            <a:r>
              <a:rPr lang="tr-TR" sz="2200" dirty="0"/>
              <a:t> 21'deki bir nokta </a:t>
            </a:r>
            <a:r>
              <a:rPr lang="tr-TR" sz="2200" dirty="0" smtClean="0"/>
              <a:t>mutasyonu şeklindedir.</a:t>
            </a:r>
          </a:p>
          <a:p>
            <a:r>
              <a:rPr lang="tr-TR" sz="2200" dirty="0" smtClean="0"/>
              <a:t>%</a:t>
            </a:r>
            <a:r>
              <a:rPr lang="tr-TR" sz="2200" dirty="0"/>
              <a:t>3-7'sinde </a:t>
            </a:r>
            <a:r>
              <a:rPr lang="tr-TR" sz="2200" dirty="0" smtClean="0"/>
              <a:t>ALK </a:t>
            </a:r>
            <a:r>
              <a:rPr lang="tr-TR" sz="2200" dirty="0"/>
              <a:t>geninin </a:t>
            </a:r>
            <a:r>
              <a:rPr lang="tr-TR" sz="2200" dirty="0" err="1"/>
              <a:t>translokasyonu</a:t>
            </a:r>
            <a:r>
              <a:rPr lang="tr-TR" sz="2200" dirty="0"/>
              <a:t> </a:t>
            </a:r>
            <a:r>
              <a:rPr lang="tr-TR" sz="2200" dirty="0" smtClean="0"/>
              <a:t>olur.</a:t>
            </a:r>
          </a:p>
          <a:p>
            <a:r>
              <a:rPr lang="tr-TR" sz="2200" dirty="0" smtClean="0"/>
              <a:t>En sık </a:t>
            </a:r>
            <a:r>
              <a:rPr lang="tr-TR" sz="2200" dirty="0" err="1"/>
              <a:t>translokasyon</a:t>
            </a:r>
            <a:r>
              <a:rPr lang="tr-TR" sz="2200" dirty="0"/>
              <a:t>, EML4-ALK füzyon genidir; </a:t>
            </a:r>
            <a:r>
              <a:rPr lang="tr-TR" sz="2200" dirty="0" smtClean="0"/>
              <a:t>RAS </a:t>
            </a:r>
            <a:r>
              <a:rPr lang="tr-TR" sz="2200" dirty="0"/>
              <a:t>ve PI3K sinyal </a:t>
            </a:r>
            <a:r>
              <a:rPr lang="tr-TR" sz="2200" dirty="0" smtClean="0"/>
              <a:t>akış </a:t>
            </a:r>
            <a:r>
              <a:rPr lang="tr-TR" sz="2200" dirty="0"/>
              <a:t>yollarını aktive eder</a:t>
            </a:r>
            <a:r>
              <a:rPr lang="tr-TR" sz="2200" dirty="0" smtClean="0"/>
              <a:t>.</a:t>
            </a:r>
          </a:p>
          <a:p>
            <a:r>
              <a:rPr lang="tr-TR" sz="2200" dirty="0" smtClean="0"/>
              <a:t>KRAS </a:t>
            </a:r>
            <a:r>
              <a:rPr lang="tr-TR" sz="2200" dirty="0"/>
              <a:t>mutasyonları, Met </a:t>
            </a:r>
            <a:r>
              <a:rPr lang="tr-TR" sz="2200" dirty="0" err="1"/>
              <a:t>amplifikasyonu</a:t>
            </a:r>
            <a:r>
              <a:rPr lang="tr-TR" sz="2200" dirty="0"/>
              <a:t> ve ROS1, RET veya NTRK gen </a:t>
            </a:r>
            <a:r>
              <a:rPr lang="tr-TR" sz="2200" dirty="0" smtClean="0"/>
              <a:t>füzyonları gösterilmiş diğer mutasyonlardır.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15731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Sürücü mutasyonlar ve BM İlişkisi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smtClean="0"/>
              <a:t>Tanıda BM </a:t>
            </a:r>
            <a:r>
              <a:rPr lang="tr-TR" sz="2200" dirty="0" err="1"/>
              <a:t>insidansı</a:t>
            </a:r>
            <a:r>
              <a:rPr lang="tr-TR" sz="2200" dirty="0"/>
              <a:t>, </a:t>
            </a:r>
            <a:r>
              <a:rPr lang="tr-TR" sz="2200" dirty="0" smtClean="0"/>
              <a:t>mutasyon olmayan grup için %10, mutasyon + %25 ‘</a:t>
            </a:r>
            <a:r>
              <a:rPr lang="tr-TR" sz="2200" dirty="0" err="1" smtClean="0"/>
              <a:t>dir</a:t>
            </a:r>
            <a:r>
              <a:rPr lang="tr-TR" sz="2200" dirty="0" smtClean="0"/>
              <a:t>.</a:t>
            </a:r>
          </a:p>
          <a:p>
            <a:r>
              <a:rPr lang="tr-TR" sz="2200" b="1" dirty="0" smtClean="0">
                <a:solidFill>
                  <a:srgbClr val="3333FF"/>
                </a:solidFill>
              </a:rPr>
              <a:t>‘Beyin tropizmi’</a:t>
            </a:r>
          </a:p>
          <a:p>
            <a:r>
              <a:rPr lang="tr-TR" sz="2200" dirty="0" smtClean="0"/>
              <a:t>Hedefe </a:t>
            </a:r>
            <a:r>
              <a:rPr lang="tr-TR" sz="2200" dirty="0"/>
              <a:t>yönelik tedavilerin uygulanmasından sonra </a:t>
            </a:r>
            <a:r>
              <a:rPr lang="tr-TR" sz="2200" dirty="0" err="1"/>
              <a:t>sağkalımın</a:t>
            </a:r>
            <a:r>
              <a:rPr lang="tr-TR" sz="2200" dirty="0"/>
              <a:t> iyileştirilmesinin bir </a:t>
            </a:r>
            <a:r>
              <a:rPr lang="tr-TR" sz="2200" dirty="0" smtClean="0"/>
              <a:t>sonucu</a:t>
            </a:r>
          </a:p>
          <a:p>
            <a:r>
              <a:rPr lang="tr-TR" sz="2200" dirty="0" smtClean="0"/>
              <a:t>SSS, EGFR+ hastalarda %30-60 </a:t>
            </a:r>
            <a:r>
              <a:rPr lang="tr-TR" sz="2200" dirty="0"/>
              <a:t>ve </a:t>
            </a:r>
            <a:r>
              <a:rPr lang="tr-TR" sz="2200" dirty="0" smtClean="0"/>
              <a:t>ALK+’</a:t>
            </a:r>
            <a:r>
              <a:rPr lang="tr-TR" sz="2200" dirty="0" err="1" smtClean="0"/>
              <a:t>lerde</a:t>
            </a:r>
            <a:r>
              <a:rPr lang="tr-TR" sz="2200" dirty="0" smtClean="0"/>
              <a:t> %40-70 </a:t>
            </a:r>
            <a:r>
              <a:rPr lang="tr-TR" sz="2200" dirty="0"/>
              <a:t>arasında değişen BM </a:t>
            </a:r>
            <a:r>
              <a:rPr lang="tr-TR" sz="2200" dirty="0" err="1"/>
              <a:t>insidansı</a:t>
            </a:r>
            <a:r>
              <a:rPr lang="tr-TR" sz="2200" dirty="0"/>
              <a:t> ile </a:t>
            </a:r>
            <a:r>
              <a:rPr lang="tr-TR" sz="2200" dirty="0" smtClean="0"/>
              <a:t>TKI ile </a:t>
            </a:r>
            <a:r>
              <a:rPr lang="tr-TR" sz="2200" dirty="0"/>
              <a:t>tedavi </a:t>
            </a:r>
            <a:r>
              <a:rPr lang="tr-TR" sz="2200" dirty="0" smtClean="0"/>
              <a:t>edilen grup için </a:t>
            </a:r>
            <a:r>
              <a:rPr lang="tr-TR" sz="2200" b="1" dirty="0" smtClean="0">
                <a:solidFill>
                  <a:srgbClr val="3333FF"/>
                </a:solidFill>
              </a:rPr>
              <a:t>sık </a:t>
            </a:r>
            <a:r>
              <a:rPr lang="tr-TR" sz="2200" b="1" dirty="0">
                <a:solidFill>
                  <a:srgbClr val="3333FF"/>
                </a:solidFill>
              </a:rPr>
              <a:t>görülen </a:t>
            </a:r>
            <a:r>
              <a:rPr lang="tr-TR" sz="2200" b="1" dirty="0" err="1">
                <a:solidFill>
                  <a:srgbClr val="3333FF"/>
                </a:solidFill>
              </a:rPr>
              <a:t>nüks</a:t>
            </a:r>
            <a:r>
              <a:rPr lang="tr-TR" sz="2200" b="1" dirty="0">
                <a:solidFill>
                  <a:srgbClr val="3333FF"/>
                </a:solidFill>
              </a:rPr>
              <a:t> bölgesidir</a:t>
            </a:r>
            <a:r>
              <a:rPr lang="tr-TR" sz="2200" dirty="0" smtClean="0"/>
              <a:t>.</a:t>
            </a:r>
          </a:p>
          <a:p>
            <a:r>
              <a:rPr lang="tr-TR" sz="2200" dirty="0" smtClean="0"/>
              <a:t>Ancak, EGFR </a:t>
            </a:r>
            <a:r>
              <a:rPr lang="tr-TR" sz="2200" dirty="0"/>
              <a:t>veya ALK </a:t>
            </a:r>
            <a:r>
              <a:rPr lang="tr-TR" sz="2200" dirty="0" smtClean="0"/>
              <a:t>+ BM'leri </a:t>
            </a:r>
            <a:r>
              <a:rPr lang="tr-TR" sz="2200" dirty="0"/>
              <a:t>olan hastalar, </a:t>
            </a:r>
            <a:r>
              <a:rPr lang="tr-TR" sz="2200" dirty="0" smtClean="0"/>
              <a:t>mutasyon olmayanlara göre daha </a:t>
            </a:r>
            <a:r>
              <a:rPr lang="tr-TR" sz="2200" dirty="0"/>
              <a:t>uzun </a:t>
            </a:r>
            <a:r>
              <a:rPr lang="tr-TR" sz="2200" dirty="0" err="1" smtClean="0"/>
              <a:t>GS’a</a:t>
            </a:r>
            <a:r>
              <a:rPr lang="tr-TR" sz="2200" dirty="0" smtClean="0"/>
              <a:t> sahiptir. </a:t>
            </a:r>
          </a:p>
          <a:p>
            <a:r>
              <a:rPr lang="tr-TR" sz="2200" dirty="0" smtClean="0"/>
              <a:t>Hastalığa </a:t>
            </a:r>
            <a:r>
              <a:rPr lang="tr-TR" sz="2200" dirty="0"/>
              <a:t>özgü GPA, </a:t>
            </a:r>
            <a:r>
              <a:rPr lang="tr-TR" sz="2200" dirty="0" err="1"/>
              <a:t>primer</a:t>
            </a:r>
            <a:r>
              <a:rPr lang="tr-TR" sz="2200" dirty="0"/>
              <a:t> tümörün moleküler durumu modele dahil edilerek (EGFR ve ALK değişiklikleri</a:t>
            </a:r>
            <a:r>
              <a:rPr lang="tr-TR" sz="2200" dirty="0" smtClean="0"/>
              <a:t>): </a:t>
            </a:r>
            <a:r>
              <a:rPr lang="tr-TR" sz="2200" b="1" dirty="0" err="1" smtClean="0">
                <a:solidFill>
                  <a:srgbClr val="3333FF"/>
                </a:solidFill>
              </a:rPr>
              <a:t>Lung-molGPA</a:t>
            </a:r>
            <a:r>
              <a:rPr lang="tr-TR" sz="2200" dirty="0" smtClean="0"/>
              <a:t> tanımlanmıştır.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315780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578734"/>
            <a:ext cx="6096000" cy="247940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78734"/>
            <a:ext cx="6067425" cy="247940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/>
          <a:srcRect l="776" t="42400" r="75625" b="29324"/>
          <a:stretch/>
        </p:blipFill>
        <p:spPr>
          <a:xfrm>
            <a:off x="2879738" y="188431"/>
            <a:ext cx="6176683" cy="2081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6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/>
              <a:t>Hedefe yönelik </a:t>
            </a:r>
            <a:r>
              <a:rPr lang="tr-TR" sz="4000" b="1" dirty="0" smtClean="0"/>
              <a:t>tedavilerin BM üzerine etkinliği</a:t>
            </a:r>
            <a:br>
              <a:rPr lang="tr-TR" sz="4000" b="1" dirty="0" smtClean="0"/>
            </a:br>
            <a:r>
              <a:rPr lang="tr-TR" b="1" dirty="0" smtClean="0">
                <a:solidFill>
                  <a:srgbClr val="FF0000"/>
                </a:solidFill>
              </a:rPr>
              <a:t>EGFR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err="1"/>
              <a:t>Gefitinib</a:t>
            </a:r>
            <a:r>
              <a:rPr lang="tr-TR" sz="2200" dirty="0"/>
              <a:t> ve </a:t>
            </a:r>
            <a:r>
              <a:rPr lang="tr-TR" sz="2200" dirty="0" err="1"/>
              <a:t>erlotinib</a:t>
            </a:r>
            <a:r>
              <a:rPr lang="tr-TR" sz="2200" dirty="0"/>
              <a:t> gibi </a:t>
            </a:r>
            <a:r>
              <a:rPr lang="tr-TR" sz="2200" dirty="0" smtClean="0"/>
              <a:t>1.nesil </a:t>
            </a:r>
            <a:r>
              <a:rPr lang="tr-TR" sz="2200" dirty="0"/>
              <a:t>EGFR-</a:t>
            </a:r>
            <a:r>
              <a:rPr lang="tr-TR" sz="2200" dirty="0" err="1"/>
              <a:t>TKI'ler</a:t>
            </a:r>
            <a:r>
              <a:rPr lang="tr-TR" sz="2200" dirty="0"/>
              <a:t>, </a:t>
            </a:r>
            <a:r>
              <a:rPr lang="tr-TR" sz="2200" dirty="0" smtClean="0"/>
              <a:t>EGFR+ hastalarda birinci basamak tedavi</a:t>
            </a:r>
          </a:p>
          <a:p>
            <a:r>
              <a:rPr lang="tr-TR" sz="2200" dirty="0"/>
              <a:t>Birinci nesil EGFR-TKİ'ler ile </a:t>
            </a:r>
            <a:r>
              <a:rPr lang="tr-TR" sz="2200" dirty="0" err="1"/>
              <a:t>ekstrakraniyal</a:t>
            </a:r>
            <a:r>
              <a:rPr lang="tr-TR" sz="2200" dirty="0"/>
              <a:t> hastalığa kıyasla daha düşük </a:t>
            </a:r>
            <a:r>
              <a:rPr lang="tr-TR" sz="2200" dirty="0" smtClean="0"/>
              <a:t>SSS </a:t>
            </a:r>
            <a:r>
              <a:rPr lang="tr-TR" sz="2200" dirty="0"/>
              <a:t>yanıt </a:t>
            </a:r>
            <a:r>
              <a:rPr lang="tr-TR" sz="2200" dirty="0" smtClean="0"/>
              <a:t>oranları</a:t>
            </a:r>
          </a:p>
          <a:p>
            <a:r>
              <a:rPr lang="tr-TR" sz="2200" dirty="0" smtClean="0"/>
              <a:t>Toplam 16 çalışmanın (n=464) analizi</a:t>
            </a:r>
            <a:r>
              <a:rPr lang="tr-TR" sz="2200" dirty="0"/>
              <a:t>, </a:t>
            </a:r>
            <a:r>
              <a:rPr lang="tr-TR" sz="2200" dirty="0" err="1" smtClean="0"/>
              <a:t>BM'li</a:t>
            </a:r>
            <a:r>
              <a:rPr lang="tr-TR" sz="2200" dirty="0" smtClean="0"/>
              <a:t> </a:t>
            </a:r>
            <a:r>
              <a:rPr lang="tr-TR" sz="2200" dirty="0"/>
              <a:t>hastalarda %51,8'lik </a:t>
            </a:r>
            <a:r>
              <a:rPr lang="tr-TR" sz="2200" dirty="0" err="1"/>
              <a:t>intrakraniyal</a:t>
            </a:r>
            <a:r>
              <a:rPr lang="tr-TR" sz="2200" dirty="0"/>
              <a:t> yanıt oranı ve %75,7'lik bir </a:t>
            </a:r>
            <a:r>
              <a:rPr lang="tr-TR" sz="2200" dirty="0" err="1"/>
              <a:t>intrakraniyal</a:t>
            </a:r>
            <a:r>
              <a:rPr lang="tr-TR" sz="2200" dirty="0"/>
              <a:t> hastalık kontrol </a:t>
            </a:r>
            <a:r>
              <a:rPr lang="tr-TR" sz="2200" dirty="0" smtClean="0"/>
              <a:t>oranı vermiştir. </a:t>
            </a:r>
          </a:p>
          <a:p>
            <a:r>
              <a:rPr lang="tr-TR" sz="2200" dirty="0" smtClean="0"/>
              <a:t>Nedeni</a:t>
            </a:r>
            <a:r>
              <a:rPr lang="tr-TR" sz="2200" dirty="0"/>
              <a:t>, </a:t>
            </a:r>
            <a:r>
              <a:rPr lang="tr-TR" sz="2200" dirty="0" err="1"/>
              <a:t>gefitinib</a:t>
            </a:r>
            <a:r>
              <a:rPr lang="tr-TR" sz="2200" dirty="0"/>
              <a:t> ve </a:t>
            </a:r>
            <a:r>
              <a:rPr lang="tr-TR" sz="2200" dirty="0" err="1"/>
              <a:t>erlotinibin</a:t>
            </a:r>
            <a:r>
              <a:rPr lang="tr-TR" sz="2200" dirty="0"/>
              <a:t> </a:t>
            </a:r>
            <a:r>
              <a:rPr lang="tr-TR" sz="2200" dirty="0" smtClean="0"/>
              <a:t>SSS </a:t>
            </a:r>
            <a:r>
              <a:rPr lang="tr-TR" sz="2200" dirty="0"/>
              <a:t>konsantrasyonundaki azalma </a:t>
            </a:r>
            <a:r>
              <a:rPr lang="tr-TR" sz="2200" dirty="0" smtClean="0"/>
              <a:t>ve KBB </a:t>
            </a:r>
            <a:r>
              <a:rPr lang="tr-TR" sz="2200" dirty="0" err="1" smtClean="0"/>
              <a:t>penetrasyonunun</a:t>
            </a:r>
            <a:r>
              <a:rPr lang="tr-TR" sz="2200" dirty="0" smtClean="0"/>
              <a:t> </a:t>
            </a:r>
            <a:r>
              <a:rPr lang="tr-TR" sz="2200" dirty="0"/>
              <a:t>sınırlı </a:t>
            </a:r>
            <a:r>
              <a:rPr lang="tr-TR" sz="2200" dirty="0" smtClean="0"/>
              <a:t>olması olabilir.</a:t>
            </a:r>
          </a:p>
          <a:p>
            <a:r>
              <a:rPr lang="tr-TR" sz="2200" dirty="0" smtClean="0"/>
              <a:t>Yeni nesil EGFR-TKI geliştirime çalışmaları başlamıştır.</a:t>
            </a:r>
          </a:p>
          <a:p>
            <a:pPr lvl="1"/>
            <a:r>
              <a:rPr lang="tr-TR" sz="2000" dirty="0">
                <a:solidFill>
                  <a:srgbClr val="FF0000"/>
                </a:solidFill>
              </a:rPr>
              <a:t>1.nesil</a:t>
            </a:r>
            <a:r>
              <a:rPr lang="tr-TR" sz="2000" dirty="0"/>
              <a:t> </a:t>
            </a:r>
            <a:r>
              <a:rPr lang="tr-TR" sz="2000" dirty="0" err="1"/>
              <a:t>EGFR-TKI’lar</a:t>
            </a:r>
            <a:r>
              <a:rPr lang="tr-TR" sz="2000" dirty="0" err="1">
                <a:sym typeface="Wingdings" panose="05000000000000000000" pitchFamily="2" charset="2"/>
              </a:rPr>
              <a:t>Gefitinib</a:t>
            </a:r>
            <a:r>
              <a:rPr lang="tr-TR" sz="2000" dirty="0">
                <a:sym typeface="Wingdings" panose="05000000000000000000" pitchFamily="2" charset="2"/>
              </a:rPr>
              <a:t>, </a:t>
            </a:r>
            <a:r>
              <a:rPr lang="tr-TR" sz="2000" dirty="0" err="1">
                <a:sym typeface="Wingdings" panose="05000000000000000000" pitchFamily="2" charset="2"/>
              </a:rPr>
              <a:t>Erlotinib</a:t>
            </a:r>
            <a:r>
              <a:rPr lang="tr-TR" sz="2000" dirty="0">
                <a:sym typeface="Wingdings" panose="05000000000000000000" pitchFamily="2" charset="2"/>
              </a:rPr>
              <a:t>, </a:t>
            </a:r>
            <a:r>
              <a:rPr lang="tr-TR" sz="2000" dirty="0" err="1">
                <a:sym typeface="Wingdings" panose="05000000000000000000" pitchFamily="2" charset="2"/>
              </a:rPr>
              <a:t>İcotinib</a:t>
            </a:r>
            <a:endParaRPr lang="tr-TR" sz="2000" dirty="0">
              <a:sym typeface="Wingdings" panose="05000000000000000000" pitchFamily="2" charset="2"/>
            </a:endParaRPr>
          </a:p>
          <a:p>
            <a:pPr lvl="1"/>
            <a:r>
              <a:rPr lang="tr-TR" sz="2000" dirty="0">
                <a:solidFill>
                  <a:srgbClr val="FF0000"/>
                </a:solidFill>
                <a:sym typeface="Wingdings" panose="05000000000000000000" pitchFamily="2" charset="2"/>
              </a:rPr>
              <a:t>2.nesil</a:t>
            </a:r>
            <a:r>
              <a:rPr lang="tr-TR" sz="2000" b="1" dirty="0">
                <a:solidFill>
                  <a:srgbClr val="3333FF"/>
                </a:solidFill>
                <a:sym typeface="Wingdings" panose="05000000000000000000" pitchFamily="2" charset="2"/>
              </a:rPr>
              <a:t> </a:t>
            </a:r>
            <a:r>
              <a:rPr lang="tr-TR" sz="2000" dirty="0" err="1">
                <a:sym typeface="Wingdings" panose="05000000000000000000" pitchFamily="2" charset="2"/>
              </a:rPr>
              <a:t>EGFR-TKI’larAfatinib</a:t>
            </a:r>
            <a:r>
              <a:rPr lang="tr-TR" sz="2000" dirty="0">
                <a:sym typeface="Wingdings" panose="05000000000000000000" pitchFamily="2" charset="2"/>
              </a:rPr>
              <a:t>, </a:t>
            </a:r>
            <a:r>
              <a:rPr lang="tr-TR" sz="2000" dirty="0" err="1">
                <a:sym typeface="Wingdings" panose="05000000000000000000" pitchFamily="2" charset="2"/>
              </a:rPr>
              <a:t>Dacomitinib</a:t>
            </a:r>
            <a:endParaRPr lang="tr-TR" sz="2000" dirty="0">
              <a:sym typeface="Wingdings" panose="05000000000000000000" pitchFamily="2" charset="2"/>
            </a:endParaRPr>
          </a:p>
          <a:p>
            <a:pPr lvl="1"/>
            <a:r>
              <a:rPr lang="tr-TR" sz="2000" dirty="0">
                <a:solidFill>
                  <a:srgbClr val="FF0000"/>
                </a:solidFill>
                <a:sym typeface="Wingdings" panose="05000000000000000000" pitchFamily="2" charset="2"/>
              </a:rPr>
              <a:t>3.nesil</a:t>
            </a:r>
            <a:r>
              <a:rPr lang="tr-TR" sz="2000" dirty="0">
                <a:sym typeface="Wingdings" panose="05000000000000000000" pitchFamily="2" charset="2"/>
              </a:rPr>
              <a:t> </a:t>
            </a:r>
            <a:r>
              <a:rPr lang="tr-TR" sz="2000" dirty="0" err="1">
                <a:sym typeface="Wingdings" panose="05000000000000000000" pitchFamily="2" charset="2"/>
              </a:rPr>
              <a:t>EGFR-TKIOsimertinib</a:t>
            </a:r>
            <a:r>
              <a:rPr lang="tr-TR" sz="2000" dirty="0">
                <a:sym typeface="Wingdings" panose="05000000000000000000" pitchFamily="2" charset="2"/>
              </a:rPr>
              <a:t>, </a:t>
            </a:r>
            <a:r>
              <a:rPr lang="tr-TR" sz="2000" dirty="0" err="1">
                <a:sym typeface="Wingdings" panose="05000000000000000000" pitchFamily="2" charset="2"/>
              </a:rPr>
              <a:t>Furmonertinib</a:t>
            </a:r>
            <a:endParaRPr lang="tr-TR" sz="2000" dirty="0"/>
          </a:p>
          <a:p>
            <a:endParaRPr lang="tr-TR" sz="2200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9622119" y="6176963"/>
            <a:ext cx="2581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/>
              <a:t>Li</a:t>
            </a:r>
            <a:r>
              <a:rPr lang="tr-TR" sz="1200" dirty="0"/>
              <a:t> S et al, </a:t>
            </a:r>
            <a:r>
              <a:rPr lang="tr-TR" sz="1200" dirty="0" err="1"/>
              <a:t>Br</a:t>
            </a:r>
            <a:r>
              <a:rPr lang="tr-TR" sz="1200" dirty="0"/>
              <a:t> J </a:t>
            </a:r>
            <a:r>
              <a:rPr lang="tr-TR" sz="1200" dirty="0" err="1"/>
              <a:t>Cancer</a:t>
            </a:r>
            <a:r>
              <a:rPr lang="tr-TR" sz="1200" dirty="0"/>
              <a:t>, 2014</a:t>
            </a:r>
          </a:p>
          <a:p>
            <a:r>
              <a:rPr lang="tr-TR" sz="1200" dirty="0" err="1"/>
              <a:t>Li</a:t>
            </a:r>
            <a:r>
              <a:rPr lang="tr-TR" sz="1200" dirty="0"/>
              <a:t> WY et al, BMC </a:t>
            </a:r>
            <a:r>
              <a:rPr lang="tr-TR" sz="1200" dirty="0" err="1"/>
              <a:t>Cancer</a:t>
            </a:r>
            <a:r>
              <a:rPr lang="tr-TR" sz="1200" dirty="0"/>
              <a:t>, 2019</a:t>
            </a:r>
          </a:p>
          <a:p>
            <a:r>
              <a:rPr lang="tr-TR" sz="1200" dirty="0" err="1"/>
              <a:t>Eichler</a:t>
            </a:r>
            <a:r>
              <a:rPr lang="tr-TR" sz="1200" dirty="0"/>
              <a:t> AF et al, </a:t>
            </a:r>
            <a:r>
              <a:rPr lang="tr-TR" sz="1200" dirty="0" err="1"/>
              <a:t>Neuro-Oncology</a:t>
            </a:r>
            <a:r>
              <a:rPr lang="tr-TR" sz="1200" dirty="0"/>
              <a:t>, 2010</a:t>
            </a:r>
          </a:p>
        </p:txBody>
      </p:sp>
    </p:spTree>
    <p:extLst>
      <p:ext uri="{BB962C8B-B14F-4D97-AF65-F5344CB8AC3E}">
        <p14:creationId xmlns:p14="http://schemas.microsoft.com/office/powerpoint/2010/main" val="337648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3333FF"/>
                </a:solidFill>
              </a:rPr>
              <a:t>Osimertinib</a:t>
            </a:r>
            <a:r>
              <a:rPr lang="tr-TR" sz="4000" b="1" dirty="0" smtClean="0">
                <a:solidFill>
                  <a:srgbClr val="3333FF"/>
                </a:solidFill>
              </a:rPr>
              <a:t> </a:t>
            </a:r>
            <a:endParaRPr lang="tr-TR" sz="4000" b="1" dirty="0">
              <a:solidFill>
                <a:srgbClr val="3333FF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9115" y="1690688"/>
            <a:ext cx="6213231" cy="4965089"/>
          </a:xfrm>
        </p:spPr>
        <p:txBody>
          <a:bodyPr>
            <a:normAutofit/>
          </a:bodyPr>
          <a:lstStyle/>
          <a:p>
            <a:r>
              <a:rPr lang="tr-TR" sz="2200" dirty="0"/>
              <a:t>F</a:t>
            </a:r>
            <a:r>
              <a:rPr lang="tr-TR" sz="2200" dirty="0" smtClean="0"/>
              <a:t>LAURA çalışması, </a:t>
            </a:r>
            <a:r>
              <a:rPr lang="tr-TR" sz="2200" dirty="0" err="1"/>
              <a:t>Osimertinib</a:t>
            </a:r>
            <a:r>
              <a:rPr lang="tr-TR" sz="2200" dirty="0"/>
              <a:t>, 1.nesil </a:t>
            </a:r>
            <a:r>
              <a:rPr lang="tr-TR" sz="2200" dirty="0" smtClean="0"/>
              <a:t>EGFR-</a:t>
            </a:r>
            <a:r>
              <a:rPr lang="tr-TR" sz="2200" dirty="0" err="1" smtClean="0"/>
              <a:t>TKI’lere</a:t>
            </a:r>
            <a:r>
              <a:rPr lang="tr-TR" sz="2200" dirty="0" smtClean="0"/>
              <a:t> kıyasla daha </a:t>
            </a:r>
            <a:r>
              <a:rPr lang="tr-TR" sz="2200" dirty="0"/>
              <a:t>iyi KBB </a:t>
            </a:r>
            <a:r>
              <a:rPr lang="tr-TR" sz="2200" dirty="0" err="1"/>
              <a:t>penetrasyonu</a:t>
            </a:r>
            <a:r>
              <a:rPr lang="tr-TR" sz="2200" dirty="0"/>
              <a:t>, daha yüksek </a:t>
            </a:r>
            <a:r>
              <a:rPr lang="tr-TR" sz="2200" dirty="0" err="1"/>
              <a:t>intrakraniyal</a:t>
            </a:r>
            <a:r>
              <a:rPr lang="tr-TR" sz="2200" dirty="0"/>
              <a:t> yanıt oranı (%66'ya karşı %43) ve daha düşük bir SSS </a:t>
            </a:r>
            <a:r>
              <a:rPr lang="tr-TR" sz="2200" dirty="0" err="1"/>
              <a:t>progresyonu</a:t>
            </a:r>
            <a:r>
              <a:rPr lang="tr-TR" sz="2200" dirty="0"/>
              <a:t> oranı göstermiştir.</a:t>
            </a:r>
          </a:p>
          <a:p>
            <a:r>
              <a:rPr lang="tr-TR" sz="2200" dirty="0" err="1"/>
              <a:t>Osimertinib</a:t>
            </a:r>
            <a:r>
              <a:rPr lang="tr-TR" sz="2200" dirty="0"/>
              <a:t> ile ortanca PFS (18.9'a karşı 10,2 ay) ve ortanca yanıt süresi (17,2'ye karşı 8,5 ay), 1.nesil EGFR-</a:t>
            </a:r>
            <a:r>
              <a:rPr lang="tr-TR" sz="2200" dirty="0" err="1"/>
              <a:t>TKI'ye</a:t>
            </a:r>
            <a:r>
              <a:rPr lang="tr-TR" sz="2200" dirty="0"/>
              <a:t> göre anlamlı ölçüde daha </a:t>
            </a:r>
            <a:r>
              <a:rPr lang="tr-TR" sz="2200" dirty="0" smtClean="0"/>
              <a:t>uzun.</a:t>
            </a:r>
          </a:p>
          <a:p>
            <a:r>
              <a:rPr lang="tr-TR" sz="2200" dirty="0" smtClean="0"/>
              <a:t>EGFR+ </a:t>
            </a:r>
            <a:r>
              <a:rPr lang="tr-TR" sz="2200" dirty="0" err="1" smtClean="0"/>
              <a:t>metastatik</a:t>
            </a:r>
            <a:r>
              <a:rPr lang="tr-TR" sz="2200" dirty="0" smtClean="0"/>
              <a:t> hastalık için ilk seçenek </a:t>
            </a:r>
            <a:r>
              <a:rPr lang="tr-TR" sz="2200" dirty="0" err="1" smtClean="0"/>
              <a:t>Osimertinib</a:t>
            </a:r>
            <a:r>
              <a:rPr lang="tr-TR" sz="2200" dirty="0" smtClean="0"/>
              <a:t> ve 30 </a:t>
            </a:r>
            <a:r>
              <a:rPr lang="tr-TR" sz="2200" dirty="0"/>
              <a:t>aylık bir ortanca </a:t>
            </a:r>
            <a:r>
              <a:rPr lang="tr-TR" sz="2200" dirty="0" err="1"/>
              <a:t>sağkalım</a:t>
            </a:r>
            <a:r>
              <a:rPr lang="tr-TR" sz="2200" dirty="0"/>
              <a:t> iyileşmesi sağlamıştır.</a:t>
            </a:r>
          </a:p>
          <a:p>
            <a:r>
              <a:rPr lang="tr-TR" sz="2200" dirty="0" smtClean="0"/>
              <a:t>Önceden </a:t>
            </a:r>
            <a:r>
              <a:rPr lang="tr-TR" sz="2200" dirty="0"/>
              <a:t>belirlenmiş tüm alt gruplarda iyileşmeler görülmüştür.</a:t>
            </a:r>
          </a:p>
          <a:p>
            <a:endParaRPr lang="tr-TR" sz="22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621" y="1524732"/>
            <a:ext cx="5734050" cy="447675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9846037" y="6581001"/>
            <a:ext cx="23459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Cho</a:t>
            </a:r>
            <a:r>
              <a:rPr lang="tr-TR" sz="1200" dirty="0" smtClean="0"/>
              <a:t> BC, et al. J </a:t>
            </a:r>
            <a:r>
              <a:rPr lang="tr-TR" sz="1200" dirty="0" err="1" smtClean="0"/>
              <a:t>Thorac</a:t>
            </a:r>
            <a:r>
              <a:rPr lang="tr-TR" sz="1200" dirty="0" smtClean="0"/>
              <a:t> </a:t>
            </a:r>
            <a:r>
              <a:rPr lang="tr-TR" sz="1200" dirty="0" err="1" smtClean="0"/>
              <a:t>Oncol</a:t>
            </a:r>
            <a:r>
              <a:rPr lang="tr-TR" sz="1200" dirty="0" smtClean="0"/>
              <a:t>, 2019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19634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/>
              <a:t>Hedefe yönelik </a:t>
            </a:r>
            <a:r>
              <a:rPr lang="tr-TR" sz="4000" b="1" dirty="0" smtClean="0"/>
              <a:t>tedavilerin BM üzerine etkinliği</a:t>
            </a:r>
            <a:br>
              <a:rPr lang="tr-TR" sz="4000" b="1" dirty="0" smtClean="0"/>
            </a:br>
            <a:r>
              <a:rPr lang="tr-TR" b="1" dirty="0" smtClean="0">
                <a:solidFill>
                  <a:srgbClr val="FF0000"/>
                </a:solidFill>
              </a:rPr>
              <a:t>ALK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smtClean="0"/>
              <a:t>ALK+ grup  tüm grubun %4-8 </a:t>
            </a:r>
            <a:r>
              <a:rPr lang="tr-TR" sz="2200" dirty="0"/>
              <a:t>oluşturmasına rağmen, farklı epidemiyolojik ve biyolojik özelliklere </a:t>
            </a:r>
            <a:r>
              <a:rPr lang="tr-TR" sz="2200" dirty="0" smtClean="0"/>
              <a:t>sahiptir.</a:t>
            </a:r>
            <a:endParaRPr lang="tr-TR" sz="2200" dirty="0"/>
          </a:p>
          <a:p>
            <a:pPr lvl="1"/>
            <a:r>
              <a:rPr lang="tr-TR" sz="1800" dirty="0"/>
              <a:t>Hastalar </a:t>
            </a:r>
            <a:r>
              <a:rPr lang="tr-TR" sz="1800" b="1" dirty="0">
                <a:solidFill>
                  <a:srgbClr val="FF0000"/>
                </a:solidFill>
              </a:rPr>
              <a:t>daha gençtir </a:t>
            </a:r>
            <a:r>
              <a:rPr lang="tr-TR" sz="1800" dirty="0"/>
              <a:t>ve genellikle </a:t>
            </a:r>
            <a:r>
              <a:rPr lang="tr-TR" sz="1800" b="1" dirty="0">
                <a:solidFill>
                  <a:srgbClr val="FF0000"/>
                </a:solidFill>
              </a:rPr>
              <a:t>sigara içme öyküsü yoktur veya çok azdır</a:t>
            </a:r>
            <a:r>
              <a:rPr lang="tr-TR" sz="1800" dirty="0"/>
              <a:t>.</a:t>
            </a:r>
          </a:p>
          <a:p>
            <a:r>
              <a:rPr lang="tr-TR" sz="2200" dirty="0" smtClean="0"/>
              <a:t>1.nesil </a:t>
            </a:r>
            <a:r>
              <a:rPr lang="tr-TR" sz="2200" dirty="0"/>
              <a:t>ALK-TKI, </a:t>
            </a:r>
            <a:r>
              <a:rPr lang="tr-TR" sz="2200" dirty="0" err="1"/>
              <a:t>crizotinib</a:t>
            </a:r>
            <a:r>
              <a:rPr lang="tr-TR" sz="2200" dirty="0"/>
              <a:t>, </a:t>
            </a:r>
            <a:r>
              <a:rPr lang="tr-TR" sz="2200" dirty="0" err="1"/>
              <a:t>metastatik</a:t>
            </a:r>
            <a:r>
              <a:rPr lang="tr-TR" sz="2200" dirty="0"/>
              <a:t> ALK-pozitif </a:t>
            </a:r>
            <a:r>
              <a:rPr lang="tr-TR" sz="2200" dirty="0" err="1"/>
              <a:t>KHDAK'li</a:t>
            </a:r>
            <a:r>
              <a:rPr lang="tr-TR" sz="2200" dirty="0"/>
              <a:t> hastaların tedavisi için onaylanan ilk ALK inhibitörüdür.</a:t>
            </a:r>
          </a:p>
          <a:p>
            <a:r>
              <a:rPr lang="tr-TR" sz="2200" b="1" dirty="0" err="1" smtClean="0">
                <a:solidFill>
                  <a:srgbClr val="3333FF"/>
                </a:solidFill>
              </a:rPr>
              <a:t>Intrakranial</a:t>
            </a:r>
            <a:r>
              <a:rPr lang="tr-TR" sz="2200" b="1" dirty="0" smtClean="0">
                <a:solidFill>
                  <a:srgbClr val="3333FF"/>
                </a:solidFill>
              </a:rPr>
              <a:t> </a:t>
            </a:r>
            <a:r>
              <a:rPr lang="tr-TR" sz="2200" b="1" dirty="0" err="1">
                <a:solidFill>
                  <a:srgbClr val="3333FF"/>
                </a:solidFill>
              </a:rPr>
              <a:t>progresyon</a:t>
            </a:r>
            <a:r>
              <a:rPr lang="tr-TR" sz="2200" b="1" dirty="0">
                <a:solidFill>
                  <a:srgbClr val="3333FF"/>
                </a:solidFill>
              </a:rPr>
              <a:t> </a:t>
            </a:r>
            <a:r>
              <a:rPr lang="tr-TR" sz="2200" dirty="0"/>
              <a:t>sık karşılaşılır</a:t>
            </a:r>
            <a:r>
              <a:rPr lang="tr-TR" sz="2200" dirty="0" smtClean="0"/>
              <a:t>!</a:t>
            </a:r>
          </a:p>
          <a:p>
            <a:r>
              <a:rPr lang="tr-TR" sz="2200" dirty="0"/>
              <a:t>Daha sonraki nesil ALK </a:t>
            </a:r>
            <a:r>
              <a:rPr lang="tr-TR" sz="2200" dirty="0" err="1"/>
              <a:t>TKI'ler</a:t>
            </a:r>
            <a:r>
              <a:rPr lang="tr-TR" sz="2200" dirty="0"/>
              <a:t>, </a:t>
            </a:r>
            <a:r>
              <a:rPr lang="tr-TR" sz="2200" dirty="0" smtClean="0"/>
              <a:t>daha iyi SSS </a:t>
            </a:r>
            <a:r>
              <a:rPr lang="tr-TR" sz="2200" dirty="0" err="1" smtClean="0"/>
              <a:t>penetrasyonu</a:t>
            </a:r>
            <a:r>
              <a:rPr lang="tr-TR" sz="2200" dirty="0" smtClean="0"/>
              <a:t> </a:t>
            </a:r>
            <a:r>
              <a:rPr lang="tr-TR" sz="2200" dirty="0"/>
              <a:t>ve karşılaştırılabilir </a:t>
            </a:r>
            <a:r>
              <a:rPr lang="tr-TR" sz="2200" dirty="0" err="1"/>
              <a:t>intra</a:t>
            </a:r>
            <a:r>
              <a:rPr lang="tr-TR" sz="2200" dirty="0"/>
              <a:t> ve ekstra </a:t>
            </a:r>
            <a:r>
              <a:rPr lang="tr-TR" sz="2200" dirty="0" err="1"/>
              <a:t>kraniyal</a:t>
            </a:r>
            <a:r>
              <a:rPr lang="tr-TR" sz="2200" dirty="0"/>
              <a:t> yanıt süresine </a:t>
            </a:r>
            <a:r>
              <a:rPr lang="tr-TR" sz="2200" dirty="0" smtClean="0"/>
              <a:t>sağlamaktadır.</a:t>
            </a:r>
          </a:p>
          <a:p>
            <a:r>
              <a:rPr lang="tr-TR" sz="2200" dirty="0" smtClean="0"/>
              <a:t>Yeni nesil ALK-</a:t>
            </a:r>
            <a:r>
              <a:rPr lang="tr-TR" sz="2200" dirty="0" err="1" smtClean="0"/>
              <a:t>TKI’lar</a:t>
            </a:r>
            <a:r>
              <a:rPr lang="tr-TR" sz="2200" dirty="0" smtClean="0"/>
              <a:t>, </a:t>
            </a:r>
            <a:r>
              <a:rPr lang="tr-TR" sz="2200" dirty="0" err="1" smtClean="0"/>
              <a:t>alectinib</a:t>
            </a:r>
            <a:r>
              <a:rPr lang="tr-TR" sz="2200" dirty="0" smtClean="0"/>
              <a:t>, </a:t>
            </a:r>
            <a:r>
              <a:rPr lang="tr-TR" sz="2200" dirty="0" err="1" smtClean="0"/>
              <a:t>lorlatinib</a:t>
            </a:r>
            <a:r>
              <a:rPr lang="tr-TR" sz="2200" dirty="0" smtClean="0"/>
              <a:t>, </a:t>
            </a:r>
            <a:r>
              <a:rPr lang="tr-TR" sz="2200" dirty="0" err="1" smtClean="0"/>
              <a:t>brigatinib’dir</a:t>
            </a:r>
            <a:r>
              <a:rPr lang="tr-TR" sz="2200" dirty="0" smtClean="0"/>
              <a:t>. </a:t>
            </a:r>
          </a:p>
          <a:p>
            <a:r>
              <a:rPr lang="tr-TR" sz="2200" dirty="0" smtClean="0"/>
              <a:t>Yeni TKİ'lerin, </a:t>
            </a:r>
            <a:r>
              <a:rPr lang="tr-TR" sz="2200" dirty="0" err="1"/>
              <a:t>intrakraniyal</a:t>
            </a:r>
            <a:r>
              <a:rPr lang="tr-TR" sz="2200" dirty="0"/>
              <a:t> yanıt </a:t>
            </a:r>
            <a:r>
              <a:rPr lang="tr-TR" sz="2200" dirty="0" smtClean="0"/>
              <a:t>oranları </a:t>
            </a:r>
            <a:r>
              <a:rPr lang="tr-TR" sz="2200" dirty="0"/>
              <a:t>%30-67 ve </a:t>
            </a:r>
            <a:r>
              <a:rPr lang="tr-TR" sz="2200" dirty="0" err="1"/>
              <a:t>intrakraniyal</a:t>
            </a:r>
            <a:r>
              <a:rPr lang="tr-TR" sz="2200" dirty="0"/>
              <a:t> hastalık kontrol oranları %</a:t>
            </a:r>
            <a:r>
              <a:rPr lang="tr-TR" sz="2200" dirty="0" smtClean="0"/>
              <a:t>75-90’dır. </a:t>
            </a:r>
            <a:endParaRPr lang="tr-TR" sz="22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9882842" y="6515045"/>
            <a:ext cx="2309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Felip</a:t>
            </a:r>
            <a:r>
              <a:rPr lang="tr-TR" sz="1200" dirty="0" smtClean="0"/>
              <a:t> E, et al. J </a:t>
            </a:r>
            <a:r>
              <a:rPr lang="tr-TR" sz="1200" dirty="0" err="1" smtClean="0"/>
              <a:t>Thorac</a:t>
            </a:r>
            <a:r>
              <a:rPr lang="tr-TR" sz="1200" dirty="0" smtClean="0"/>
              <a:t> </a:t>
            </a:r>
            <a:r>
              <a:rPr lang="tr-TR" sz="1200" dirty="0" err="1" smtClean="0"/>
              <a:t>Oncol</a:t>
            </a:r>
            <a:r>
              <a:rPr lang="tr-TR" sz="1200" dirty="0" smtClean="0"/>
              <a:t>, 2016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314885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Etkili sistemik tedaviler çağında lokal tedavilerin rolünün yeniden tanımlanması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52084"/>
          </a:xfrm>
        </p:spPr>
        <p:txBody>
          <a:bodyPr>
            <a:normAutofit/>
          </a:bodyPr>
          <a:lstStyle/>
          <a:p>
            <a:r>
              <a:rPr lang="tr-TR" sz="2200" dirty="0" err="1" smtClean="0"/>
              <a:t>EGFR’nün</a:t>
            </a:r>
            <a:r>
              <a:rPr lang="tr-TR" sz="2200" dirty="0" smtClean="0"/>
              <a:t> in-</a:t>
            </a:r>
            <a:r>
              <a:rPr lang="tr-TR" sz="2200" dirty="0" err="1" smtClean="0"/>
              <a:t>vitro</a:t>
            </a:r>
            <a:r>
              <a:rPr lang="tr-TR" sz="2200" dirty="0" smtClean="0"/>
              <a:t> </a:t>
            </a:r>
            <a:r>
              <a:rPr lang="tr-TR" sz="2200" dirty="0" err="1" smtClean="0"/>
              <a:t>radyoduyarlılığı</a:t>
            </a:r>
            <a:r>
              <a:rPr lang="tr-TR" sz="2200" dirty="0" smtClean="0"/>
              <a:t> modüle </a:t>
            </a:r>
            <a:r>
              <a:rPr lang="tr-TR" sz="2200" dirty="0"/>
              <a:t>etmedeki rolünü araştıran çok sayıda </a:t>
            </a:r>
            <a:r>
              <a:rPr lang="tr-TR" sz="2200" dirty="0" err="1" smtClean="0"/>
              <a:t>preklinik</a:t>
            </a:r>
            <a:r>
              <a:rPr lang="tr-TR" sz="2200" dirty="0" smtClean="0"/>
              <a:t>  </a:t>
            </a:r>
            <a:r>
              <a:rPr lang="tr-TR" sz="2200" dirty="0"/>
              <a:t>veri mevcuttur. </a:t>
            </a:r>
            <a:endParaRPr lang="tr-TR" sz="2200" dirty="0" smtClean="0"/>
          </a:p>
          <a:p>
            <a:r>
              <a:rPr lang="tr-TR" sz="2200" dirty="0" smtClean="0"/>
              <a:t>EGFR </a:t>
            </a:r>
            <a:r>
              <a:rPr lang="tr-TR" sz="2200" dirty="0"/>
              <a:t>radyasyona bağlı nükleer </a:t>
            </a:r>
            <a:r>
              <a:rPr lang="tr-TR" sz="2200" dirty="0" err="1" smtClean="0"/>
              <a:t>translokasyona</a:t>
            </a:r>
            <a:r>
              <a:rPr lang="tr-TR" sz="2200" dirty="0" smtClean="0"/>
              <a:t> uğrar. Bu radyasyona </a:t>
            </a:r>
            <a:r>
              <a:rPr lang="tr-TR" sz="2200" dirty="0"/>
              <a:t>bağlı </a:t>
            </a:r>
            <a:r>
              <a:rPr lang="tr-TR" sz="2200" dirty="0" smtClean="0"/>
              <a:t>çift zincir hasarının NHEJ ile onarımını aktifleştirir. EGFR-</a:t>
            </a:r>
            <a:r>
              <a:rPr lang="tr-TR" sz="2200" dirty="0" err="1" smtClean="0"/>
              <a:t>TKI’lar</a:t>
            </a:r>
            <a:r>
              <a:rPr lang="tr-TR" sz="2200" dirty="0" smtClean="0"/>
              <a:t> ile bunun </a:t>
            </a:r>
            <a:r>
              <a:rPr lang="tr-TR" sz="2200" dirty="0" err="1" smtClean="0"/>
              <a:t>inhibe</a:t>
            </a:r>
            <a:r>
              <a:rPr lang="tr-TR" sz="2200" dirty="0" smtClean="0"/>
              <a:t> edilmesi in-</a:t>
            </a:r>
            <a:r>
              <a:rPr lang="tr-TR" sz="2200" dirty="0" err="1" smtClean="0"/>
              <a:t>vitro</a:t>
            </a:r>
            <a:r>
              <a:rPr lang="tr-TR" sz="2200" dirty="0" smtClean="0"/>
              <a:t> ve in-</a:t>
            </a:r>
            <a:r>
              <a:rPr lang="tr-TR" sz="2200" dirty="0" err="1" smtClean="0"/>
              <a:t>vivoda</a:t>
            </a:r>
            <a:r>
              <a:rPr lang="tr-TR" sz="2200" dirty="0" smtClean="0"/>
              <a:t> </a:t>
            </a:r>
            <a:r>
              <a:rPr lang="tr-TR" sz="2200" dirty="0" err="1" smtClean="0"/>
              <a:t>radyoduyarlılık</a:t>
            </a:r>
            <a:r>
              <a:rPr lang="tr-TR" sz="2200" dirty="0" smtClean="0"/>
              <a:t> sağlayacağı ileri sürülmektedir </a:t>
            </a:r>
            <a:r>
              <a:rPr lang="tr-TR" sz="2200" dirty="0" smtClean="0">
                <a:sym typeface="Wingdings" panose="05000000000000000000" pitchFamily="2" charset="2"/>
              </a:rPr>
              <a:t></a:t>
            </a:r>
            <a:r>
              <a:rPr lang="tr-TR" sz="2200" dirty="0" err="1" smtClean="0">
                <a:sym typeface="Wingdings" panose="05000000000000000000" pitchFamily="2" charset="2"/>
              </a:rPr>
              <a:t>Prospektif</a:t>
            </a:r>
            <a:r>
              <a:rPr lang="tr-TR" sz="2200" dirty="0" smtClean="0">
                <a:sym typeface="Wingdings" panose="05000000000000000000" pitchFamily="2" charset="2"/>
              </a:rPr>
              <a:t> data yok!!!</a:t>
            </a:r>
          </a:p>
          <a:p>
            <a:r>
              <a:rPr lang="tr-TR" sz="2200" dirty="0" err="1"/>
              <a:t>Preklinik</a:t>
            </a:r>
            <a:r>
              <a:rPr lang="tr-TR" sz="2200" dirty="0"/>
              <a:t> çalışmalarda, eş zamanlı radyoterapi ve ALK-TKİ'ler </a:t>
            </a:r>
            <a:r>
              <a:rPr lang="tr-TR" sz="2200" dirty="0" err="1"/>
              <a:t>sinerjik</a:t>
            </a:r>
            <a:r>
              <a:rPr lang="tr-TR" sz="2200" dirty="0"/>
              <a:t> olarak tümör büyümesini ve </a:t>
            </a:r>
            <a:r>
              <a:rPr lang="tr-TR" sz="2200" dirty="0" err="1"/>
              <a:t>mikrovasküler</a:t>
            </a:r>
            <a:r>
              <a:rPr lang="tr-TR" sz="2200" dirty="0"/>
              <a:t> yoğunluğu </a:t>
            </a:r>
            <a:r>
              <a:rPr lang="tr-TR" sz="2200" dirty="0" err="1" smtClean="0"/>
              <a:t>etkileyebildiği,bu</a:t>
            </a:r>
            <a:r>
              <a:rPr lang="tr-TR" sz="2200" dirty="0" smtClean="0"/>
              <a:t> nedenle de lokal </a:t>
            </a:r>
            <a:r>
              <a:rPr lang="tr-TR" sz="2200" dirty="0"/>
              <a:t>kontrolü artırmada potansiyel </a:t>
            </a:r>
            <a:r>
              <a:rPr lang="tr-TR" sz="2200" dirty="0" smtClean="0"/>
              <a:t>rolü olabileceği düşünülmüştür.</a:t>
            </a:r>
          </a:p>
          <a:p>
            <a:r>
              <a:rPr lang="tr-TR" sz="2200" dirty="0" smtClean="0"/>
              <a:t>Ancak </a:t>
            </a:r>
            <a:r>
              <a:rPr lang="tr-TR" sz="2200" dirty="0" err="1" smtClean="0"/>
              <a:t>prospektif</a:t>
            </a:r>
            <a:r>
              <a:rPr lang="tr-TR" sz="2200" dirty="0" smtClean="0"/>
              <a:t> ya da ileri değerlendirme yapılan retrospektif veriler </a:t>
            </a:r>
            <a:r>
              <a:rPr lang="tr-TR" sz="2200" dirty="0"/>
              <a:t>bu hipotezi </a:t>
            </a:r>
            <a:r>
              <a:rPr lang="tr-TR" sz="2200" dirty="0" smtClean="0"/>
              <a:t>doğrulayamamıştır.</a:t>
            </a:r>
          </a:p>
          <a:p>
            <a:r>
              <a:rPr lang="tr-TR" sz="2200" dirty="0" smtClean="0"/>
              <a:t>Mevcut data ile ALK-TKI </a:t>
            </a:r>
            <a:r>
              <a:rPr lang="tr-TR" sz="2200" dirty="0"/>
              <a:t>tedavisinin optimal sıralaması ve kombinasyonu tanımlanmadığından, beyin </a:t>
            </a:r>
            <a:r>
              <a:rPr lang="tr-TR" sz="2200" dirty="0" err="1" smtClean="0"/>
              <a:t>progresyonunda</a:t>
            </a:r>
            <a:r>
              <a:rPr lang="tr-TR" sz="2200" dirty="0" smtClean="0"/>
              <a:t> </a:t>
            </a:r>
            <a:r>
              <a:rPr lang="tr-TR" sz="2200" dirty="0"/>
              <a:t>lokal </a:t>
            </a:r>
            <a:r>
              <a:rPr lang="tr-TR" sz="2200" dirty="0" smtClean="0"/>
              <a:t>tedaviler mutlaka değerlendirilmelidir.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1748239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BM optimal RT </a:t>
            </a:r>
            <a:r>
              <a:rPr lang="tr-TR" sz="4000" b="1" dirty="0">
                <a:solidFill>
                  <a:srgbClr val="FF0000"/>
                </a:solidFill>
              </a:rPr>
              <a:t>zamanlaması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smtClean="0"/>
              <a:t>Tek başına </a:t>
            </a:r>
            <a:r>
              <a:rPr lang="tr-TR" sz="2200" dirty="0" err="1" smtClean="0"/>
              <a:t>TKI’lar</a:t>
            </a:r>
            <a:r>
              <a:rPr lang="tr-TR" sz="2200" dirty="0" smtClean="0"/>
              <a:t> ile iyileşen tedavi </a:t>
            </a:r>
            <a:r>
              <a:rPr lang="tr-TR" sz="2200" dirty="0" smtClean="0"/>
              <a:t>sonuçları, </a:t>
            </a:r>
            <a:r>
              <a:rPr lang="tr-TR" sz="2200" dirty="0"/>
              <a:t>lokal tedavinin, özellikle </a:t>
            </a:r>
            <a:r>
              <a:rPr lang="tr-TR" sz="2200" dirty="0" smtClean="0"/>
              <a:t>yan etkileri nedeni ile </a:t>
            </a:r>
            <a:r>
              <a:rPr lang="tr-TR" sz="2200" dirty="0" err="1" smtClean="0"/>
              <a:t>RT’nin</a:t>
            </a:r>
            <a:r>
              <a:rPr lang="tr-TR" sz="2200" dirty="0" smtClean="0"/>
              <a:t> sorgulanmasına neden olmuştur.</a:t>
            </a:r>
            <a:endParaRPr lang="tr-TR" sz="2200" dirty="0" smtClean="0"/>
          </a:p>
          <a:p>
            <a:r>
              <a:rPr lang="tr-TR" sz="2200" dirty="0" smtClean="0"/>
              <a:t>BM </a:t>
            </a:r>
            <a:r>
              <a:rPr lang="tr-TR" sz="2200" dirty="0" smtClean="0"/>
              <a:t>olan EGFR </a:t>
            </a:r>
            <a:r>
              <a:rPr lang="tr-TR" sz="2200" dirty="0"/>
              <a:t>veya ALK pozitif </a:t>
            </a:r>
            <a:r>
              <a:rPr lang="tr-TR" sz="2200" dirty="0" smtClean="0"/>
              <a:t>hastalara </a:t>
            </a:r>
            <a:r>
              <a:rPr lang="tr-TR" sz="2200" dirty="0" smtClean="0"/>
              <a:t>ilk hatta </a:t>
            </a:r>
            <a:r>
              <a:rPr lang="tr-TR" sz="2200" dirty="0"/>
              <a:t>TKI tedavisi, </a:t>
            </a:r>
            <a:r>
              <a:rPr lang="tr-TR" sz="2200" dirty="0" smtClean="0"/>
              <a:t>yaygın </a:t>
            </a:r>
            <a:r>
              <a:rPr lang="tr-TR" sz="2200" dirty="0"/>
              <a:t>olarak </a:t>
            </a:r>
            <a:r>
              <a:rPr lang="tr-TR" sz="2200" dirty="0" smtClean="0"/>
              <a:t>kullanılmaktadır.</a:t>
            </a:r>
          </a:p>
          <a:p>
            <a:r>
              <a:rPr lang="tr-TR" sz="2200" dirty="0" smtClean="0"/>
              <a:t>Bu durumda BM’ye </a:t>
            </a:r>
            <a:r>
              <a:rPr lang="tr-TR" sz="2200" dirty="0" smtClean="0"/>
              <a:t>RT ne zaman?</a:t>
            </a:r>
          </a:p>
          <a:p>
            <a:r>
              <a:rPr lang="tr-TR" sz="2200" dirty="0" err="1"/>
              <a:t>P</a:t>
            </a:r>
            <a:r>
              <a:rPr lang="tr-TR" sz="2200" dirty="0" err="1" smtClean="0"/>
              <a:t>rospektif</a:t>
            </a:r>
            <a:r>
              <a:rPr lang="tr-TR" sz="2200" dirty="0" smtClean="0"/>
              <a:t> </a:t>
            </a:r>
            <a:r>
              <a:rPr lang="tr-TR" sz="2200" dirty="0" err="1"/>
              <a:t>randomize</a:t>
            </a:r>
            <a:r>
              <a:rPr lang="tr-TR" sz="2200" dirty="0"/>
              <a:t> </a:t>
            </a:r>
            <a:r>
              <a:rPr lang="tr-TR" sz="2200" dirty="0" smtClean="0"/>
              <a:t>çalışmalar, </a:t>
            </a:r>
            <a:r>
              <a:rPr lang="tr-TR" sz="2200" dirty="0" err="1" smtClean="0"/>
              <a:t>salvaj</a:t>
            </a:r>
            <a:r>
              <a:rPr lang="tr-TR" sz="2200" dirty="0" smtClean="0"/>
              <a:t> </a:t>
            </a:r>
            <a:r>
              <a:rPr lang="tr-TR" sz="2200" dirty="0" smtClean="0"/>
              <a:t>yaklaşımı, başlangıçta tüm </a:t>
            </a:r>
            <a:r>
              <a:rPr lang="tr-TR" sz="2200" dirty="0" smtClean="0"/>
              <a:t>beyin </a:t>
            </a:r>
            <a:r>
              <a:rPr lang="tr-TR" sz="2200" dirty="0" smtClean="0"/>
              <a:t>RT veya </a:t>
            </a:r>
            <a:r>
              <a:rPr lang="tr-TR" sz="2200" dirty="0" err="1" smtClean="0"/>
              <a:t>SRS’i</a:t>
            </a:r>
            <a:r>
              <a:rPr lang="tr-TR" sz="2200" dirty="0" smtClean="0"/>
              <a:t> karşılaştırmış, GS </a:t>
            </a:r>
            <a:r>
              <a:rPr lang="tr-TR" sz="2200" dirty="0" smtClean="0"/>
              <a:t>avantajı </a:t>
            </a:r>
            <a:r>
              <a:rPr lang="tr-TR" sz="2200" dirty="0" smtClean="0"/>
              <a:t>farkı gösterememiştir.</a:t>
            </a:r>
            <a:endParaRPr lang="tr-TR" sz="2200" dirty="0" smtClean="0"/>
          </a:p>
          <a:p>
            <a:r>
              <a:rPr lang="tr-TR" sz="2200" dirty="0"/>
              <a:t>Bu </a:t>
            </a:r>
            <a:r>
              <a:rPr lang="tr-TR" sz="2200" dirty="0" smtClean="0"/>
              <a:t>çalışmaların, </a:t>
            </a:r>
            <a:r>
              <a:rPr lang="tr-TR" sz="2200" dirty="0" smtClean="0"/>
              <a:t>mutasyonlarının </a:t>
            </a:r>
            <a:r>
              <a:rPr lang="tr-TR" sz="2200" dirty="0" smtClean="0"/>
              <a:t>keşfinden </a:t>
            </a:r>
            <a:r>
              <a:rPr lang="tr-TR" sz="2200" dirty="0"/>
              <a:t>önce </a:t>
            </a:r>
            <a:r>
              <a:rPr lang="tr-TR" sz="2200" dirty="0" smtClean="0"/>
              <a:t>tamamlandığı unutulmamalıdır!</a:t>
            </a:r>
            <a:endParaRPr lang="tr-TR" sz="2200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9812216" y="6176963"/>
            <a:ext cx="2259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Lim</a:t>
            </a:r>
            <a:r>
              <a:rPr lang="tr-TR" sz="1200" dirty="0" smtClean="0"/>
              <a:t> SH, et al. </a:t>
            </a:r>
            <a:r>
              <a:rPr lang="tr-TR" sz="1200" dirty="0" err="1" smtClean="0"/>
              <a:t>Ann</a:t>
            </a:r>
            <a:r>
              <a:rPr lang="tr-TR" sz="1200" dirty="0" smtClean="0"/>
              <a:t> </a:t>
            </a:r>
            <a:r>
              <a:rPr lang="tr-TR" sz="1200" dirty="0" err="1" smtClean="0"/>
              <a:t>Oncol</a:t>
            </a:r>
            <a:r>
              <a:rPr lang="tr-TR" sz="1200" dirty="0" smtClean="0"/>
              <a:t>, 2015</a:t>
            </a:r>
          </a:p>
          <a:p>
            <a:r>
              <a:rPr lang="tr-TR" sz="1200" dirty="0" smtClean="0"/>
              <a:t>Lee DH, et al. </a:t>
            </a:r>
            <a:r>
              <a:rPr lang="tr-TR" sz="1200" dirty="0" err="1" smtClean="0"/>
              <a:t>Cancer</a:t>
            </a:r>
            <a:r>
              <a:rPr lang="tr-TR" sz="1200" dirty="0" smtClean="0"/>
              <a:t>, 2008</a:t>
            </a:r>
          </a:p>
          <a:p>
            <a:r>
              <a:rPr lang="tr-TR" sz="1200" dirty="0" err="1" smtClean="0"/>
              <a:t>Robinet</a:t>
            </a:r>
            <a:r>
              <a:rPr lang="tr-TR" sz="1200" dirty="0" smtClean="0"/>
              <a:t> G, et al. </a:t>
            </a:r>
            <a:r>
              <a:rPr lang="tr-TR" sz="1200" dirty="0" err="1" smtClean="0"/>
              <a:t>Ann</a:t>
            </a:r>
            <a:r>
              <a:rPr lang="tr-TR" sz="1200" dirty="0" smtClean="0"/>
              <a:t> </a:t>
            </a:r>
            <a:r>
              <a:rPr lang="tr-TR" sz="1200" dirty="0" err="1" smtClean="0"/>
              <a:t>Oncol</a:t>
            </a:r>
            <a:r>
              <a:rPr lang="tr-TR" sz="1200" dirty="0" smtClean="0"/>
              <a:t>, 2001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65795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 smtClean="0"/>
              <a:t>Mutasyon +hastalar</a:t>
            </a:r>
            <a:r>
              <a:rPr lang="tr-TR" sz="2200" dirty="0"/>
              <a:t>, BM'lerde </a:t>
            </a:r>
            <a:r>
              <a:rPr lang="tr-TR" sz="2200" dirty="0" smtClean="0"/>
              <a:t>TKI </a:t>
            </a:r>
            <a:r>
              <a:rPr lang="tr-TR" sz="2200" dirty="0"/>
              <a:t>tedavisinden sonra </a:t>
            </a:r>
            <a:r>
              <a:rPr lang="tr-TR" sz="2200" dirty="0" smtClean="0"/>
              <a:t>olumlu </a:t>
            </a:r>
            <a:r>
              <a:rPr lang="tr-TR" sz="2200" dirty="0"/>
              <a:t>bir </a:t>
            </a:r>
            <a:r>
              <a:rPr lang="tr-TR" sz="2200" dirty="0" err="1"/>
              <a:t>sağkalım</a:t>
            </a:r>
            <a:r>
              <a:rPr lang="tr-TR" sz="2200" dirty="0"/>
              <a:t> </a:t>
            </a:r>
            <a:r>
              <a:rPr lang="tr-TR" sz="2200" dirty="0" smtClean="0"/>
              <a:t>sağlasa da, </a:t>
            </a:r>
            <a:r>
              <a:rPr lang="tr-TR" sz="2200" dirty="0"/>
              <a:t>bu </a:t>
            </a:r>
            <a:r>
              <a:rPr lang="tr-TR" sz="2200" dirty="0" smtClean="0"/>
              <a:t>çalışmaların,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000" dirty="0" smtClean="0"/>
              <a:t>Spesifik </a:t>
            </a:r>
            <a:r>
              <a:rPr lang="tr-TR" sz="2000" dirty="0"/>
              <a:t>olarak </a:t>
            </a:r>
            <a:r>
              <a:rPr lang="tr-TR" sz="2000" dirty="0" smtClean="0"/>
              <a:t>BM’lere odaklanmadığını,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000" dirty="0" smtClean="0"/>
              <a:t>BM olan </a:t>
            </a:r>
            <a:r>
              <a:rPr lang="tr-TR" sz="2000" dirty="0"/>
              <a:t>birkaç hastayla alt grup analizine izin verdiğini, </a:t>
            </a:r>
            <a:endParaRPr lang="tr-TR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tr-TR" sz="2000" dirty="0"/>
              <a:t>Y</a:t>
            </a:r>
            <a:r>
              <a:rPr lang="tr-TR" sz="2000" dirty="0" smtClean="0"/>
              <a:t>alnızca yanıt </a:t>
            </a:r>
            <a:r>
              <a:rPr lang="tr-TR" sz="2000" dirty="0"/>
              <a:t>oranı ve </a:t>
            </a:r>
            <a:r>
              <a:rPr lang="tr-TR" sz="2000" dirty="0" smtClean="0"/>
              <a:t>süresinin bildirildiği, lezyonların </a:t>
            </a:r>
            <a:r>
              <a:rPr lang="tr-TR" sz="2000" dirty="0" err="1" smtClean="0"/>
              <a:t>LK’lerinin</a:t>
            </a:r>
            <a:r>
              <a:rPr lang="tr-TR" sz="2000" dirty="0" smtClean="0"/>
              <a:t> verilmediği, 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sz="2000" dirty="0" smtClean="0"/>
              <a:t>RT </a:t>
            </a:r>
            <a:r>
              <a:rPr lang="tr-TR" sz="2000" dirty="0"/>
              <a:t>zamanlamadan bağımsız olarak </a:t>
            </a:r>
            <a:r>
              <a:rPr lang="tr-TR" sz="2000" dirty="0" smtClean="0"/>
              <a:t>uygulanmasına izin verildiği unutulmamalıdır.</a:t>
            </a:r>
            <a:endParaRPr lang="tr-TR" sz="2200" dirty="0" smtClean="0"/>
          </a:p>
          <a:p>
            <a:r>
              <a:rPr lang="tr-TR" sz="2200" dirty="0" smtClean="0"/>
              <a:t>En </a:t>
            </a:r>
            <a:r>
              <a:rPr lang="tr-TR" sz="2200" dirty="0"/>
              <a:t>büyük retrospektif seri, EGFR </a:t>
            </a:r>
            <a:r>
              <a:rPr lang="tr-TR" sz="2200" dirty="0" smtClean="0"/>
              <a:t>+ </a:t>
            </a:r>
            <a:r>
              <a:rPr lang="tr-TR" sz="2200" dirty="0"/>
              <a:t>ve </a:t>
            </a:r>
            <a:r>
              <a:rPr lang="tr-TR" sz="2200" dirty="0" smtClean="0"/>
              <a:t>BM olan hastaların çok </a:t>
            </a:r>
            <a:r>
              <a:rPr lang="tr-TR" sz="2200" dirty="0"/>
              <a:t>merkezli </a:t>
            </a:r>
            <a:r>
              <a:rPr lang="tr-TR" sz="2200" dirty="0" smtClean="0"/>
              <a:t>analizi, </a:t>
            </a:r>
            <a:r>
              <a:rPr lang="tr-TR" sz="2200" dirty="0" err="1" smtClean="0"/>
              <a:t>upfront</a:t>
            </a:r>
            <a:r>
              <a:rPr lang="tr-TR" sz="2200" dirty="0" smtClean="0"/>
              <a:t> RT ile EGFR-TKI </a:t>
            </a:r>
            <a:r>
              <a:rPr lang="tr-TR" sz="2200" dirty="0"/>
              <a:t>tedavisi alan </a:t>
            </a:r>
            <a:r>
              <a:rPr lang="tr-TR" sz="2200" dirty="0" smtClean="0"/>
              <a:t>yeni tanı BM'leri </a:t>
            </a:r>
            <a:r>
              <a:rPr lang="tr-TR" sz="2200" dirty="0"/>
              <a:t>olan hastalarda </a:t>
            </a:r>
            <a:r>
              <a:rPr lang="tr-TR" sz="2200" dirty="0" smtClean="0"/>
              <a:t>GS yararı göstermiştir.</a:t>
            </a:r>
            <a:endParaRPr lang="tr-TR" sz="22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Mutasyon+ BM’de </a:t>
            </a:r>
            <a:r>
              <a:rPr lang="tr-TR" sz="4000" b="1" dirty="0" smtClean="0">
                <a:solidFill>
                  <a:srgbClr val="FF0000"/>
                </a:solidFill>
              </a:rPr>
              <a:t>optimal RT </a:t>
            </a:r>
            <a:r>
              <a:rPr lang="tr-TR" sz="4000" b="1" dirty="0">
                <a:solidFill>
                  <a:srgbClr val="FF0000"/>
                </a:solidFill>
              </a:rPr>
              <a:t>zamanlaması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456" y="4682591"/>
            <a:ext cx="3729244" cy="208748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9495693" y="6493077"/>
            <a:ext cx="2574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/>
              <a:t>Magnuson</a:t>
            </a:r>
            <a:r>
              <a:rPr lang="tr-TR" sz="1200" dirty="0" smtClean="0"/>
              <a:t> JW, et al. J </a:t>
            </a:r>
            <a:r>
              <a:rPr lang="tr-TR" sz="1200" dirty="0" err="1" smtClean="0"/>
              <a:t>Clin</a:t>
            </a:r>
            <a:r>
              <a:rPr lang="tr-TR" sz="1200" dirty="0" smtClean="0"/>
              <a:t> </a:t>
            </a:r>
            <a:r>
              <a:rPr lang="tr-TR" sz="1200" dirty="0" err="1" smtClean="0"/>
              <a:t>Oncol</a:t>
            </a:r>
            <a:r>
              <a:rPr lang="tr-TR" sz="1200" dirty="0" smtClean="0"/>
              <a:t>, 2017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70107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217482"/>
            <a:ext cx="10515600" cy="4170491"/>
          </a:xfrm>
        </p:spPr>
        <p:txBody>
          <a:bodyPr>
            <a:normAutofit/>
          </a:bodyPr>
          <a:lstStyle/>
          <a:p>
            <a:r>
              <a:rPr lang="tr-TR" sz="2200" b="1" dirty="0" smtClean="0">
                <a:solidFill>
                  <a:srgbClr val="3333FF"/>
                </a:solidFill>
              </a:rPr>
              <a:t>Sonuçları yorumlanırken </a:t>
            </a:r>
            <a:r>
              <a:rPr lang="tr-TR" sz="2200" b="1" dirty="0">
                <a:solidFill>
                  <a:srgbClr val="3333FF"/>
                </a:solidFill>
              </a:rPr>
              <a:t>dikkate alınması gereken çeşitli </a:t>
            </a:r>
            <a:r>
              <a:rPr lang="tr-TR" sz="2200" b="1" dirty="0" smtClean="0">
                <a:solidFill>
                  <a:srgbClr val="3333FF"/>
                </a:solidFill>
              </a:rPr>
              <a:t>sınırlamaları vardır.</a:t>
            </a:r>
            <a:endParaRPr lang="tr-TR" sz="2200" b="1" dirty="0">
              <a:solidFill>
                <a:srgbClr val="3333FF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tr-TR" sz="2200" dirty="0" smtClean="0"/>
              <a:t>BM'ler tedavi edilirken hastaların </a:t>
            </a:r>
            <a:r>
              <a:rPr lang="tr-TR" sz="2200" dirty="0" smtClean="0"/>
              <a:t>&gt;%70'inde </a:t>
            </a:r>
            <a:r>
              <a:rPr lang="tr-TR" sz="2200" dirty="0" err="1" smtClean="0"/>
              <a:t>ekstrakraniyal</a:t>
            </a:r>
            <a:r>
              <a:rPr lang="tr-TR" sz="2200" dirty="0" smtClean="0"/>
              <a:t> </a:t>
            </a:r>
            <a:r>
              <a:rPr lang="tr-TR" sz="2200" dirty="0"/>
              <a:t>metastaz </a:t>
            </a:r>
            <a:r>
              <a:rPr lang="tr-TR" sz="2200" dirty="0" smtClean="0"/>
              <a:t>yok.</a:t>
            </a:r>
            <a:endParaRPr lang="tr-TR" sz="2200" dirty="0"/>
          </a:p>
          <a:p>
            <a:pPr marL="800100" lvl="1" indent="-342900">
              <a:buFont typeface="+mj-lt"/>
              <a:buAutoNum type="arabicPeriod"/>
            </a:pPr>
            <a:r>
              <a:rPr lang="tr-TR" sz="2200" dirty="0" smtClean="0"/>
              <a:t>TKI ve tüm beyin RT </a:t>
            </a:r>
            <a:r>
              <a:rPr lang="tr-TR" sz="2200" dirty="0"/>
              <a:t>ile </a:t>
            </a:r>
            <a:r>
              <a:rPr lang="tr-TR" sz="2200" dirty="0" smtClean="0"/>
              <a:t>tedaviye başlanılan hastaların </a:t>
            </a:r>
            <a:r>
              <a:rPr lang="tr-TR" sz="2200" dirty="0"/>
              <a:t>tanı sırasında evre IV olma olasılığı daha </a:t>
            </a:r>
            <a:r>
              <a:rPr lang="tr-TR" sz="2200" dirty="0" smtClean="0"/>
              <a:t>yüksek, </a:t>
            </a:r>
            <a:r>
              <a:rPr lang="tr-TR" sz="2200" dirty="0"/>
              <a:t>bu nedenle daha kötü </a:t>
            </a:r>
            <a:r>
              <a:rPr lang="tr-TR" sz="2200" dirty="0" smtClean="0"/>
              <a:t>GS olması doğal.</a:t>
            </a:r>
          </a:p>
          <a:p>
            <a:pPr marL="800100" lvl="1" indent="-342900">
              <a:buFont typeface="+mj-lt"/>
              <a:buAutoNum type="arabicPeriod"/>
            </a:pPr>
            <a:r>
              <a:rPr lang="tr-TR" sz="2200" dirty="0" smtClean="0"/>
              <a:t>Başlangıç EGFR-TKI olan </a:t>
            </a:r>
            <a:r>
              <a:rPr lang="tr-TR" sz="2200" dirty="0"/>
              <a:t>hastalarda </a:t>
            </a:r>
            <a:r>
              <a:rPr lang="tr-TR" sz="2200" dirty="0" err="1"/>
              <a:t>asemptomatik</a:t>
            </a:r>
            <a:r>
              <a:rPr lang="tr-TR" sz="2200" dirty="0"/>
              <a:t> BM'lere sahip olma olasılığı daha </a:t>
            </a:r>
            <a:r>
              <a:rPr lang="tr-TR" sz="2200" dirty="0" smtClean="0"/>
              <a:t>yüksek (%</a:t>
            </a:r>
            <a:r>
              <a:rPr lang="tr-TR" sz="2200" dirty="0"/>
              <a:t>88 </a:t>
            </a:r>
            <a:r>
              <a:rPr lang="tr-TR" sz="2200" dirty="0" smtClean="0"/>
              <a:t>EGFR-TKI </a:t>
            </a:r>
            <a:r>
              <a:rPr lang="tr-TR" sz="2200" dirty="0" err="1" smtClean="0"/>
              <a:t>vs</a:t>
            </a:r>
            <a:r>
              <a:rPr lang="tr-TR" sz="2200" dirty="0" smtClean="0"/>
              <a:t> </a:t>
            </a:r>
            <a:r>
              <a:rPr lang="tr-TR" sz="2200" dirty="0"/>
              <a:t>%49 WBRT, %51 SRS</a:t>
            </a:r>
            <a:r>
              <a:rPr lang="tr-TR" sz="2200" dirty="0" smtClean="0"/>
              <a:t>; p&lt;.</a:t>
            </a:r>
            <a:r>
              <a:rPr lang="tr-TR" sz="2200" dirty="0"/>
              <a:t>001</a:t>
            </a:r>
            <a:r>
              <a:rPr lang="tr-TR" sz="2200" dirty="0" smtClean="0"/>
              <a:t>).</a:t>
            </a:r>
          </a:p>
          <a:p>
            <a:pPr marL="800100" lvl="1" indent="-342900">
              <a:buFont typeface="+mj-lt"/>
              <a:buAutoNum type="arabicPeriod"/>
            </a:pPr>
            <a:r>
              <a:rPr lang="tr-TR" sz="2200" dirty="0" smtClean="0"/>
              <a:t>Çalışmada, tüm beyin RT </a:t>
            </a:r>
            <a:r>
              <a:rPr lang="tr-TR" sz="2200" dirty="0"/>
              <a:t>veya </a:t>
            </a:r>
            <a:r>
              <a:rPr lang="tr-TR" sz="2200" dirty="0" err="1"/>
              <a:t>SRS'den</a:t>
            </a:r>
            <a:r>
              <a:rPr lang="tr-TR" sz="2200" dirty="0"/>
              <a:t> sonra EGFR TKI alamayan hastaları ve EGFR-TKI alırken </a:t>
            </a:r>
            <a:r>
              <a:rPr lang="tr-TR" sz="2200" dirty="0" err="1"/>
              <a:t>intrakranial</a:t>
            </a:r>
            <a:r>
              <a:rPr lang="tr-TR" sz="2200" dirty="0"/>
              <a:t> </a:t>
            </a:r>
            <a:r>
              <a:rPr lang="tr-TR" sz="2200" dirty="0" err="1"/>
              <a:t>progresyondan</a:t>
            </a:r>
            <a:r>
              <a:rPr lang="tr-TR" sz="2200" dirty="0"/>
              <a:t> sonra RT alamayan </a:t>
            </a:r>
            <a:r>
              <a:rPr lang="tr-TR" sz="2200" dirty="0" smtClean="0"/>
              <a:t>hastalar dışlanmıştır.</a:t>
            </a:r>
          </a:p>
          <a:p>
            <a:pPr marL="800100" lvl="1" indent="-342900">
              <a:buFont typeface="+mj-lt"/>
              <a:buAutoNum type="arabicPeriod"/>
            </a:pPr>
            <a:r>
              <a:rPr lang="tr-TR" sz="2200" dirty="0" err="1" smtClean="0"/>
              <a:t>Ekstrakraniyal</a:t>
            </a:r>
            <a:r>
              <a:rPr lang="tr-TR" sz="2200" dirty="0" smtClean="0"/>
              <a:t> </a:t>
            </a:r>
            <a:r>
              <a:rPr lang="tr-TR" sz="2200" dirty="0"/>
              <a:t>metastazlar, sonraki sistemik tedaviler ve </a:t>
            </a:r>
            <a:r>
              <a:rPr lang="tr-TR" sz="2200" dirty="0" err="1" smtClean="0"/>
              <a:t>nörokognitif</a:t>
            </a:r>
            <a:r>
              <a:rPr lang="tr-TR" sz="2200" dirty="0" smtClean="0"/>
              <a:t> </a:t>
            </a:r>
            <a:r>
              <a:rPr lang="tr-TR" sz="2200" dirty="0"/>
              <a:t>değerlendirmeler dahil olmak üzere takip detayları hakkında veri </a:t>
            </a:r>
            <a:r>
              <a:rPr lang="tr-TR" sz="2200" dirty="0" smtClean="0"/>
              <a:t>sunulmamıştır. </a:t>
            </a:r>
            <a:endParaRPr lang="tr-TR" sz="22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392" y="158440"/>
            <a:ext cx="5984188" cy="1781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486" y="1049029"/>
            <a:ext cx="2670766" cy="22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9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84638"/>
            <a:ext cx="6218136" cy="1577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37" y="184638"/>
            <a:ext cx="3141332" cy="81149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431" y="1963198"/>
            <a:ext cx="6493296" cy="269136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1" y="1116622"/>
            <a:ext cx="3358460" cy="5741378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3480431" y="4855903"/>
            <a:ext cx="8230462" cy="1631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BM olan ALK+ hastaların tedavi sonuçları değerlendirmiştir.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ALK </a:t>
            </a:r>
            <a:r>
              <a:rPr lang="tr-TR" sz="2000" dirty="0"/>
              <a:t>hedefli </a:t>
            </a:r>
            <a:r>
              <a:rPr lang="tr-TR" sz="2000" dirty="0" smtClean="0"/>
              <a:t>tedaviyle sonuçlar şahane!!!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Ancak, hastaların çoğuna </a:t>
            </a:r>
            <a:r>
              <a:rPr lang="tr-TR" sz="2000" dirty="0"/>
              <a:t>tekrarlanan </a:t>
            </a:r>
            <a:r>
              <a:rPr lang="tr-TR" sz="2000" dirty="0" smtClean="0"/>
              <a:t>RT uygulaması var(?)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TKI </a:t>
            </a:r>
            <a:r>
              <a:rPr lang="tr-TR" sz="2000" dirty="0"/>
              <a:t>ve </a:t>
            </a:r>
            <a:r>
              <a:rPr lang="tr-TR" sz="2000" dirty="0" smtClean="0"/>
              <a:t>RT </a:t>
            </a:r>
            <a:r>
              <a:rPr lang="tr-TR" sz="2000" dirty="0"/>
              <a:t>tedavisinin </a:t>
            </a:r>
            <a:r>
              <a:rPr lang="tr-TR" sz="2000" dirty="0" smtClean="0"/>
              <a:t>BM üzerindeki </a:t>
            </a:r>
            <a:r>
              <a:rPr lang="tr-TR" sz="2000" dirty="0"/>
              <a:t>etkisini ayırt etmeyi ve </a:t>
            </a:r>
            <a:r>
              <a:rPr lang="tr-TR" sz="2000" dirty="0" err="1" smtClean="0"/>
              <a:t>RT’nin</a:t>
            </a:r>
            <a:r>
              <a:rPr lang="tr-TR" sz="2000" dirty="0" smtClean="0"/>
              <a:t> </a:t>
            </a:r>
            <a:r>
              <a:rPr lang="tr-TR" sz="2000" dirty="0"/>
              <a:t>optimal zamanlamasını değerlendirmeyi zorlaştırmıştır.</a:t>
            </a:r>
          </a:p>
        </p:txBody>
      </p:sp>
    </p:spTree>
    <p:extLst>
      <p:ext uri="{BB962C8B-B14F-4D97-AF65-F5344CB8AC3E}">
        <p14:creationId xmlns:p14="http://schemas.microsoft.com/office/powerpoint/2010/main" val="208081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200" dirty="0"/>
              <a:t>Yeni nesil </a:t>
            </a:r>
            <a:r>
              <a:rPr lang="tr-TR" sz="2200" dirty="0" err="1"/>
              <a:t>TKI'ler</a:t>
            </a:r>
            <a:r>
              <a:rPr lang="tr-TR" sz="2200" dirty="0"/>
              <a:t> önemli ölçüde daha iyi bir </a:t>
            </a:r>
            <a:r>
              <a:rPr lang="tr-TR" sz="2200" dirty="0" smtClean="0"/>
              <a:t>SSS </a:t>
            </a:r>
            <a:r>
              <a:rPr lang="tr-TR" sz="2200" dirty="0" err="1"/>
              <a:t>penetrasyonu</a:t>
            </a:r>
            <a:r>
              <a:rPr lang="tr-TR" sz="2200" dirty="0"/>
              <a:t> ve </a:t>
            </a:r>
            <a:r>
              <a:rPr lang="tr-TR" sz="2200" dirty="0" smtClean="0"/>
              <a:t>yanıt </a:t>
            </a:r>
            <a:r>
              <a:rPr lang="tr-TR" sz="2200" dirty="0"/>
              <a:t>oranı/yanıt süresi </a:t>
            </a:r>
            <a:r>
              <a:rPr lang="tr-TR" sz="2200" dirty="0" smtClean="0"/>
              <a:t>sunsa da; </a:t>
            </a:r>
          </a:p>
          <a:p>
            <a:r>
              <a:rPr lang="tr-TR" sz="2200" dirty="0" smtClean="0"/>
              <a:t>Tek </a:t>
            </a:r>
            <a:r>
              <a:rPr lang="tr-TR" sz="2200" dirty="0"/>
              <a:t>ajan hedefli tedaviden sonra </a:t>
            </a:r>
            <a:r>
              <a:rPr lang="tr-TR" sz="2200" dirty="0" err="1"/>
              <a:t>intrakraniyal</a:t>
            </a:r>
            <a:r>
              <a:rPr lang="tr-TR" sz="2200" dirty="0"/>
              <a:t> </a:t>
            </a:r>
            <a:r>
              <a:rPr lang="tr-TR" sz="2200" dirty="0" err="1" smtClean="0"/>
              <a:t>progresyon</a:t>
            </a:r>
            <a:r>
              <a:rPr lang="tr-TR" sz="2200" dirty="0" smtClean="0"/>
              <a:t>, </a:t>
            </a:r>
            <a:r>
              <a:rPr lang="tr-TR" sz="2200" dirty="0"/>
              <a:t>9-12 aylık bir medyan yanıt süresinden sonra hala önemli bir sorun </a:t>
            </a:r>
            <a:r>
              <a:rPr lang="tr-TR" sz="2200" dirty="0" smtClean="0"/>
              <a:t>ve </a:t>
            </a:r>
            <a:r>
              <a:rPr lang="tr-TR" sz="2200" dirty="0"/>
              <a:t>etkili </a:t>
            </a:r>
            <a:r>
              <a:rPr lang="tr-TR" sz="2200" dirty="0" smtClean="0"/>
              <a:t>SSS hastalığın </a:t>
            </a:r>
            <a:r>
              <a:rPr lang="tr-TR" sz="2200" dirty="0"/>
              <a:t>kontrolü için </a:t>
            </a:r>
            <a:r>
              <a:rPr lang="tr-TR" sz="2200" dirty="0" smtClean="0"/>
              <a:t>lokal tedavi gerekmektedir.</a:t>
            </a:r>
            <a:endParaRPr lang="tr-TR" sz="22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Mutasyon+ </a:t>
            </a:r>
            <a:r>
              <a:rPr lang="tr-TR" sz="4000" b="1" dirty="0" smtClean="0">
                <a:solidFill>
                  <a:srgbClr val="FF0000"/>
                </a:solidFill>
              </a:rPr>
              <a:t>BM’de o</a:t>
            </a:r>
            <a:r>
              <a:rPr lang="tr-TR" sz="4000" b="1" dirty="0" smtClean="0">
                <a:solidFill>
                  <a:srgbClr val="FF0000"/>
                </a:solidFill>
              </a:rPr>
              <a:t>ptimal </a:t>
            </a:r>
            <a:r>
              <a:rPr lang="tr-TR" sz="4000" b="1" dirty="0" smtClean="0">
                <a:solidFill>
                  <a:srgbClr val="FF0000"/>
                </a:solidFill>
              </a:rPr>
              <a:t>RT </a:t>
            </a:r>
            <a:r>
              <a:rPr lang="tr-TR" sz="4000" b="1" dirty="0">
                <a:solidFill>
                  <a:srgbClr val="FF0000"/>
                </a:solidFill>
              </a:rPr>
              <a:t>zamanlaması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33" y="3509862"/>
            <a:ext cx="6134100" cy="170397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34" y="4923837"/>
            <a:ext cx="6847744" cy="1855033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608131" y="3509862"/>
            <a:ext cx="6786199" cy="326900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Düz Ok Bağlayıcısı 7"/>
          <p:cNvCxnSpPr/>
          <p:nvPr/>
        </p:nvCxnSpPr>
        <p:spPr>
          <a:xfrm flipV="1">
            <a:off x="7261438" y="5136420"/>
            <a:ext cx="917882" cy="79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8179320" y="4053305"/>
            <a:ext cx="3701561" cy="1785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200" dirty="0"/>
              <a:t>Etkili </a:t>
            </a:r>
            <a:r>
              <a:rPr lang="tr-TR" sz="2200" dirty="0" smtClean="0"/>
              <a:t>SSS </a:t>
            </a:r>
            <a:r>
              <a:rPr lang="tr-TR" sz="2200" dirty="0" err="1" smtClean="0"/>
              <a:t>penetrasyonu</a:t>
            </a:r>
            <a:r>
              <a:rPr lang="tr-TR" sz="2200" dirty="0" smtClean="0"/>
              <a:t> olan TKI </a:t>
            </a:r>
            <a:r>
              <a:rPr lang="tr-TR" sz="2200" dirty="0"/>
              <a:t>tedavisi mevcut olmasına rağmen, </a:t>
            </a:r>
            <a:r>
              <a:rPr lang="tr-TR" sz="2200" dirty="0" smtClean="0"/>
              <a:t>lokal </a:t>
            </a:r>
            <a:r>
              <a:rPr lang="tr-TR" sz="2200" dirty="0" err="1" smtClean="0"/>
              <a:t>RT’nin</a:t>
            </a:r>
            <a:r>
              <a:rPr lang="tr-TR" sz="2200" dirty="0" smtClean="0"/>
              <a:t> erken uygulanmasını önermektedir.</a:t>
            </a:r>
          </a:p>
          <a:p>
            <a:r>
              <a:rPr lang="tr-TR" sz="2200" dirty="0" smtClean="0"/>
              <a:t>Yine sorun ne zaman yapalım?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21177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40" y="87923"/>
            <a:ext cx="6330461" cy="1805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874" y="1658130"/>
            <a:ext cx="4614975" cy="5039267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916941" y="1996684"/>
            <a:ext cx="5041786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1.nesil EGFR-</a:t>
            </a:r>
            <a:r>
              <a:rPr lang="tr-TR" dirty="0" err="1"/>
              <a:t>TKI'lerle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</a:t>
            </a:r>
            <a:r>
              <a:rPr lang="tr-TR" dirty="0" err="1"/>
              <a:t>osimertinib</a:t>
            </a:r>
            <a:r>
              <a:rPr lang="tr-TR" dirty="0" err="1">
                <a:sym typeface="Wingdings" panose="05000000000000000000" pitchFamily="2" charset="2"/>
              </a:rPr>
              <a:t>T</a:t>
            </a:r>
            <a:r>
              <a:rPr lang="tr-TR" dirty="0" err="1"/>
              <a:t>edavi</a:t>
            </a:r>
            <a:r>
              <a:rPr lang="tr-TR" dirty="0"/>
              <a:t> başarısızlığı modelleri değişmemiştir.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İlk </a:t>
            </a:r>
            <a:r>
              <a:rPr lang="tr-TR" dirty="0" err="1"/>
              <a:t>progresyonunun</a:t>
            </a:r>
            <a:r>
              <a:rPr lang="tr-TR" dirty="0"/>
              <a:t> yarıdan fazlası </a:t>
            </a:r>
            <a:r>
              <a:rPr lang="tr-TR" dirty="0" err="1"/>
              <a:t>kraniyalde</a:t>
            </a:r>
            <a:r>
              <a:rPr lang="tr-T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Kranial</a:t>
            </a:r>
            <a:r>
              <a:rPr lang="tr-TR" dirty="0"/>
              <a:t> </a:t>
            </a:r>
            <a:r>
              <a:rPr lang="tr-TR" dirty="0" err="1"/>
              <a:t>progresyonun</a:t>
            </a:r>
            <a:r>
              <a:rPr lang="tr-TR" dirty="0"/>
              <a:t> yaklaşık %60'ı tek başına ilk </a:t>
            </a:r>
            <a:r>
              <a:rPr lang="tr-TR" dirty="0" err="1"/>
              <a:t>progresyon</a:t>
            </a:r>
            <a:r>
              <a:rPr lang="tr-TR" dirty="0"/>
              <a:t> alanında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Upfront</a:t>
            </a:r>
            <a:r>
              <a:rPr lang="tr-TR" dirty="0"/>
              <a:t> CLT, seçilmiş alt gruplar için yararlıdır.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7125889" y="3922759"/>
            <a:ext cx="3792513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tr-TR" sz="1600" dirty="0" err="1"/>
              <a:t>Upfront</a:t>
            </a:r>
            <a:r>
              <a:rPr lang="tr-TR" sz="1600" dirty="0"/>
              <a:t> CLT grubunun hastalık </a:t>
            </a:r>
            <a:r>
              <a:rPr lang="tr-TR" sz="1600" dirty="0" err="1"/>
              <a:t>progresyonu</a:t>
            </a:r>
            <a:endParaRPr lang="tr-TR" sz="16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6765258" y="1526233"/>
            <a:ext cx="5426742" cy="33855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tr-TR" sz="1600" dirty="0"/>
              <a:t>CLT almayan, </a:t>
            </a:r>
            <a:r>
              <a:rPr lang="tr-TR" sz="1600" dirty="0" err="1"/>
              <a:t>progresyonda</a:t>
            </a:r>
            <a:r>
              <a:rPr lang="tr-TR" sz="1600" dirty="0"/>
              <a:t> alan grubunun hastalık </a:t>
            </a:r>
            <a:r>
              <a:rPr lang="tr-TR" sz="1600" dirty="0" err="1"/>
              <a:t>progresyonu</a:t>
            </a:r>
            <a:endParaRPr lang="tr-TR" sz="1600" dirty="0"/>
          </a:p>
        </p:txBody>
      </p:sp>
      <p:cxnSp>
        <p:nvCxnSpPr>
          <p:cNvPr id="9" name="Düz Bağlayıcı 8"/>
          <p:cNvCxnSpPr/>
          <p:nvPr/>
        </p:nvCxnSpPr>
        <p:spPr>
          <a:xfrm flipH="1">
            <a:off x="6483360" y="1893416"/>
            <a:ext cx="29806" cy="48854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Resi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63" y="2132112"/>
            <a:ext cx="5729049" cy="2045651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977" y="1996684"/>
            <a:ext cx="7353750" cy="3751419"/>
          </a:xfrm>
          <a:prstGeom prst="rect">
            <a:avLst/>
          </a:prstGeom>
        </p:spPr>
      </p:pic>
      <p:sp>
        <p:nvSpPr>
          <p:cNvPr id="15" name="Metin kutusu 14"/>
          <p:cNvSpPr txBox="1"/>
          <p:nvPr/>
        </p:nvSpPr>
        <p:spPr>
          <a:xfrm>
            <a:off x="554645" y="4336142"/>
            <a:ext cx="5041786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1.nesil EGFR-</a:t>
            </a:r>
            <a:r>
              <a:rPr lang="tr-TR" sz="2000" dirty="0" err="1"/>
              <a:t>TKI'lerle</a:t>
            </a:r>
            <a:r>
              <a:rPr lang="tr-TR" sz="2000" dirty="0"/>
              <a:t> </a:t>
            </a:r>
            <a:r>
              <a:rPr lang="tr-TR" sz="2000" dirty="0" err="1"/>
              <a:t>vs</a:t>
            </a:r>
            <a:r>
              <a:rPr lang="tr-TR" sz="2000" dirty="0"/>
              <a:t> </a:t>
            </a:r>
            <a:r>
              <a:rPr lang="tr-TR" sz="2000" dirty="0" err="1"/>
              <a:t>osimertinib</a:t>
            </a:r>
            <a:r>
              <a:rPr lang="tr-TR" sz="2000" dirty="0">
                <a:sym typeface="Wingdings" panose="05000000000000000000" pitchFamily="2" charset="2"/>
              </a:rPr>
              <a:t> karşılaştırmasında tüm </a:t>
            </a:r>
            <a:r>
              <a:rPr lang="tr-TR" sz="2000" dirty="0" err="1">
                <a:sym typeface="Wingdings" panose="05000000000000000000" pitchFamily="2" charset="2"/>
              </a:rPr>
              <a:t>sonlanımlarda</a:t>
            </a:r>
            <a:r>
              <a:rPr lang="tr-TR" sz="2000" dirty="0">
                <a:sym typeface="Wingdings" panose="05000000000000000000" pitchFamily="2" charset="2"/>
              </a:rPr>
              <a:t> </a:t>
            </a:r>
            <a:r>
              <a:rPr lang="tr-TR" sz="2000" dirty="0" err="1">
                <a:sym typeface="Wingdings" panose="05000000000000000000" pitchFamily="2" charset="2"/>
              </a:rPr>
              <a:t>Osimertinib</a:t>
            </a:r>
            <a:r>
              <a:rPr lang="tr-TR" sz="2000" dirty="0">
                <a:sym typeface="Wingdings" panose="05000000000000000000" pitchFamily="2" charset="2"/>
              </a:rPr>
              <a:t> anlamlı olarak daha başarılı</a:t>
            </a:r>
            <a:endParaRPr lang="tr-TR" sz="2000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5038558" y="2364882"/>
            <a:ext cx="5041786" cy="13234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err="1"/>
              <a:t>Osimertinib</a:t>
            </a:r>
            <a:r>
              <a:rPr lang="tr-TR" sz="2000" dirty="0"/>
              <a:t> ile tedavi edilen sınırlı BM olan olgulara </a:t>
            </a:r>
            <a:r>
              <a:rPr lang="tr-TR" sz="2000" dirty="0" err="1"/>
              <a:t>upfrontSRS</a:t>
            </a:r>
            <a:r>
              <a:rPr lang="tr-TR" sz="2000" dirty="0"/>
              <a:t>/Cerrahi gibi başlangıçta lokal </a:t>
            </a:r>
            <a:r>
              <a:rPr lang="tr-TR" sz="2000" dirty="0" err="1"/>
              <a:t>kranial</a:t>
            </a:r>
            <a:r>
              <a:rPr lang="tr-TR" sz="2000" dirty="0"/>
              <a:t> tedavi uygulanması </a:t>
            </a:r>
            <a:r>
              <a:rPr lang="tr-TR" sz="2000" dirty="0" err="1"/>
              <a:t>GS’da</a:t>
            </a:r>
            <a:r>
              <a:rPr lang="tr-TR" sz="2000" dirty="0"/>
              <a:t> anlamlı iyileşme sağlanmaktadır.</a:t>
            </a:r>
          </a:p>
        </p:txBody>
      </p:sp>
    </p:spTree>
    <p:extLst>
      <p:ext uri="{BB962C8B-B14F-4D97-AF65-F5344CB8AC3E}">
        <p14:creationId xmlns:p14="http://schemas.microsoft.com/office/powerpoint/2010/main" val="96658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20" y="166196"/>
            <a:ext cx="6796726" cy="2045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0660" y="2600205"/>
            <a:ext cx="5476951" cy="312986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20" y="5806923"/>
            <a:ext cx="6293163" cy="817081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439050" y="2600205"/>
            <a:ext cx="55665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2000" dirty="0"/>
              <a:t>Beyin en sık karşılaşılan ilk </a:t>
            </a:r>
            <a:r>
              <a:rPr lang="tr-TR" sz="2000" dirty="0" err="1"/>
              <a:t>progresyon</a:t>
            </a:r>
            <a:r>
              <a:rPr lang="tr-TR" sz="2000" dirty="0"/>
              <a:t> yeridir.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 err="1"/>
              <a:t>Upfront</a:t>
            </a:r>
            <a:r>
              <a:rPr lang="tr-TR" sz="2000" dirty="0"/>
              <a:t> beyin </a:t>
            </a:r>
            <a:r>
              <a:rPr lang="tr-TR" sz="2000" dirty="0" err="1"/>
              <a:t>RT’si</a:t>
            </a:r>
            <a:r>
              <a:rPr lang="tr-TR" sz="2000" dirty="0"/>
              <a:t>, ALK+KHDAK </a:t>
            </a:r>
            <a:r>
              <a:rPr lang="tr-TR" sz="2000" dirty="0" err="1"/>
              <a:t>BM’larında</a:t>
            </a:r>
            <a:r>
              <a:rPr lang="tr-TR" sz="2000" dirty="0"/>
              <a:t> klinik yarar sağlamaktadır.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/>
              <a:t>Başlangıçta </a:t>
            </a:r>
            <a:r>
              <a:rPr lang="tr-TR" sz="2000" dirty="0" err="1"/>
              <a:t>oligometastatik</a:t>
            </a:r>
            <a:r>
              <a:rPr lang="tr-TR" sz="2000" dirty="0"/>
              <a:t> </a:t>
            </a:r>
            <a:r>
              <a:rPr lang="tr-TR" sz="2000" dirty="0" err="1"/>
              <a:t>BM’ları</a:t>
            </a:r>
            <a:r>
              <a:rPr lang="tr-TR" sz="2000" dirty="0"/>
              <a:t> için SRS uygundur.  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/>
              <a:t>Öte yandan, SRS/</a:t>
            </a:r>
            <a:r>
              <a:rPr lang="tr-TR" sz="2000" dirty="0" err="1"/>
              <a:t>fSRT</a:t>
            </a:r>
            <a:r>
              <a:rPr lang="tr-TR" sz="2000" dirty="0"/>
              <a:t> için uygun olmayan </a:t>
            </a:r>
            <a:r>
              <a:rPr lang="tr-TR" sz="2000" dirty="0" err="1"/>
              <a:t>multipl</a:t>
            </a:r>
            <a:r>
              <a:rPr lang="tr-TR" sz="2000" dirty="0"/>
              <a:t> </a:t>
            </a:r>
            <a:r>
              <a:rPr lang="tr-TR" sz="2000" dirty="0" err="1"/>
              <a:t>metastatik</a:t>
            </a:r>
            <a:r>
              <a:rPr lang="tr-TR" sz="2000" dirty="0"/>
              <a:t> ancak </a:t>
            </a:r>
            <a:r>
              <a:rPr lang="tr-TR" sz="2000" dirty="0" err="1"/>
              <a:t>asemptomatik</a:t>
            </a:r>
            <a:r>
              <a:rPr lang="tr-TR" sz="2000" dirty="0"/>
              <a:t> hastalarda, RT, </a:t>
            </a:r>
            <a:r>
              <a:rPr lang="tr-TR" sz="2000" dirty="0" err="1"/>
              <a:t>Crizotinib</a:t>
            </a:r>
            <a:r>
              <a:rPr lang="tr-TR" sz="2000" dirty="0"/>
              <a:t> tedavisi sonrasında ilk </a:t>
            </a:r>
            <a:r>
              <a:rPr lang="tr-TR" sz="2000" dirty="0" err="1"/>
              <a:t>kranial</a:t>
            </a:r>
            <a:r>
              <a:rPr lang="tr-TR" sz="2000" dirty="0"/>
              <a:t> başarısızlığına kadar ertelenmesi ve düzenli MRG takibin benimsenmesi iyi bir yaklaşımdır.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7237620" y="671014"/>
            <a:ext cx="495438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dirty="0"/>
              <a:t>Doğru RT zamanlaması nasıl olmalı? </a:t>
            </a:r>
            <a:r>
              <a:rPr lang="tr-TR" sz="2400" dirty="0" err="1"/>
              <a:t>Metastatik</a:t>
            </a:r>
            <a:r>
              <a:rPr lang="tr-TR" sz="2400" dirty="0"/>
              <a:t> </a:t>
            </a:r>
            <a:r>
              <a:rPr lang="tr-TR" sz="2400" dirty="0" err="1"/>
              <a:t>ALK+KHDAK’lerinde</a:t>
            </a:r>
            <a:r>
              <a:rPr lang="tr-TR" sz="2400" dirty="0"/>
              <a:t> yineleme </a:t>
            </a:r>
            <a:r>
              <a:rPr lang="tr-TR" sz="2400" dirty="0" err="1"/>
              <a:t>paternleri</a:t>
            </a:r>
            <a:r>
              <a:rPr lang="tr-TR" sz="2400" dirty="0"/>
              <a:t> </a:t>
            </a:r>
            <a:r>
              <a:rPr lang="tr-TR" sz="2400" dirty="0" smtClean="0"/>
              <a:t>nasıl? </a:t>
            </a:r>
            <a:endParaRPr lang="tr-TR" sz="24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419220" y="5764518"/>
            <a:ext cx="6157426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Crizotinib</a:t>
            </a:r>
            <a:r>
              <a:rPr lang="tr-TR" sz="2000" b="1" dirty="0"/>
              <a:t> öncesi </a:t>
            </a:r>
            <a:r>
              <a:rPr lang="tr-TR" sz="2000" b="1" dirty="0" err="1"/>
              <a:t>BM’ına</a:t>
            </a:r>
            <a:r>
              <a:rPr lang="tr-TR" sz="2000" b="1" dirty="0"/>
              <a:t> </a:t>
            </a:r>
            <a:r>
              <a:rPr lang="tr-TR" sz="2000" b="1" dirty="0" smtClean="0"/>
              <a:t>RT ile </a:t>
            </a:r>
            <a:r>
              <a:rPr lang="tr-TR" sz="2000" b="1" dirty="0"/>
              <a:t>ilk </a:t>
            </a:r>
            <a:r>
              <a:rPr lang="tr-TR" sz="2000" b="1" dirty="0" err="1"/>
              <a:t>progresyonun</a:t>
            </a:r>
            <a:r>
              <a:rPr lang="tr-TR" sz="2000" b="1" dirty="0"/>
              <a:t> beyinden </a:t>
            </a:r>
            <a:r>
              <a:rPr lang="tr-TR" sz="2000" b="1" dirty="0" smtClean="0"/>
              <a:t>olması engellenebilmektedir.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1051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134207" y="404448"/>
            <a:ext cx="2136531" cy="465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BM+KHDAK Olgusu</a:t>
            </a:r>
          </a:p>
        </p:txBody>
      </p:sp>
      <p:cxnSp>
        <p:nvCxnSpPr>
          <p:cNvPr id="10" name="Düz Bağlayıcı 9"/>
          <p:cNvCxnSpPr>
            <a:stCxn id="4" idx="2"/>
          </p:cNvCxnSpPr>
          <p:nvPr/>
        </p:nvCxnSpPr>
        <p:spPr>
          <a:xfrm flipH="1">
            <a:off x="2202472" y="870440"/>
            <a:ext cx="1" cy="3780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ikdörtgen 16"/>
          <p:cNvSpPr/>
          <p:nvPr/>
        </p:nvSpPr>
        <p:spPr>
          <a:xfrm>
            <a:off x="1134207" y="1248508"/>
            <a:ext cx="2136531" cy="465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Semptom sorgula</a:t>
            </a:r>
          </a:p>
        </p:txBody>
      </p:sp>
      <p:cxnSp>
        <p:nvCxnSpPr>
          <p:cNvPr id="19" name="Düz Bağlayıcı 18"/>
          <p:cNvCxnSpPr/>
          <p:nvPr/>
        </p:nvCxnSpPr>
        <p:spPr>
          <a:xfrm>
            <a:off x="3270738" y="1481504"/>
            <a:ext cx="6506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kdörtgen 22"/>
          <p:cNvSpPr/>
          <p:nvPr/>
        </p:nvSpPr>
        <p:spPr>
          <a:xfrm>
            <a:off x="3613638" y="1248508"/>
            <a:ext cx="1037493" cy="465992"/>
          </a:xfrm>
          <a:prstGeom prst="rect">
            <a:avLst/>
          </a:prstGeom>
          <a:solidFill>
            <a:srgbClr val="B02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Var</a:t>
            </a:r>
          </a:p>
        </p:txBody>
      </p:sp>
      <p:cxnSp>
        <p:nvCxnSpPr>
          <p:cNvPr id="24" name="Düz Bağlayıcı 23"/>
          <p:cNvCxnSpPr/>
          <p:nvPr/>
        </p:nvCxnSpPr>
        <p:spPr>
          <a:xfrm>
            <a:off x="4651131" y="1502019"/>
            <a:ext cx="6506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ikdörtgen 24"/>
          <p:cNvSpPr/>
          <p:nvPr/>
        </p:nvSpPr>
        <p:spPr>
          <a:xfrm>
            <a:off x="5301762" y="1269023"/>
            <a:ext cx="1670538" cy="465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Lokal tedavi</a:t>
            </a:r>
          </a:p>
        </p:txBody>
      </p:sp>
      <p:sp>
        <p:nvSpPr>
          <p:cNvPr id="26" name="Sol Ayraç 25"/>
          <p:cNvSpPr/>
          <p:nvPr/>
        </p:nvSpPr>
        <p:spPr>
          <a:xfrm>
            <a:off x="7003073" y="723900"/>
            <a:ext cx="237392" cy="1556238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/>
          <p:cNvSpPr/>
          <p:nvPr/>
        </p:nvSpPr>
        <p:spPr>
          <a:xfrm>
            <a:off x="7240465" y="228600"/>
            <a:ext cx="4611566" cy="659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1-3 </a:t>
            </a:r>
            <a:r>
              <a:rPr lang="tr-TR" dirty="0" err="1">
                <a:solidFill>
                  <a:schemeClr val="tx1"/>
                </a:solidFill>
              </a:rPr>
              <a:t>BM+Ekstrakranial</a:t>
            </a:r>
            <a:r>
              <a:rPr lang="tr-TR" dirty="0">
                <a:solidFill>
                  <a:schemeClr val="tx1"/>
                </a:solidFill>
              </a:rPr>
              <a:t> hastalık </a:t>
            </a:r>
            <a:r>
              <a:rPr lang="tr-TR" dirty="0" err="1">
                <a:solidFill>
                  <a:schemeClr val="tx1"/>
                </a:solidFill>
              </a:rPr>
              <a:t>yok</a:t>
            </a:r>
            <a:r>
              <a:rPr lang="tr-TR" dirty="0" err="1">
                <a:solidFill>
                  <a:schemeClr val="tx1"/>
                </a:solidFill>
                <a:sym typeface="Wingdings" panose="05000000000000000000" pitchFamily="2" charset="2"/>
              </a:rPr>
              <a:t>cerrahi</a:t>
            </a:r>
            <a:r>
              <a:rPr lang="tr-TR" dirty="0">
                <a:solidFill>
                  <a:schemeClr val="tx1"/>
                </a:solidFill>
                <a:sym typeface="Wingdings" panose="05000000000000000000" pitchFamily="2" charset="2"/>
              </a:rPr>
              <a:t>(1met) veya SRS(1-3 met)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8" name="Dikdörtgen 27"/>
          <p:cNvSpPr/>
          <p:nvPr/>
        </p:nvSpPr>
        <p:spPr>
          <a:xfrm>
            <a:off x="7240465" y="1172306"/>
            <a:ext cx="4611566" cy="659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4-10 BM+/-</a:t>
            </a:r>
            <a:r>
              <a:rPr lang="tr-TR" dirty="0" err="1">
                <a:solidFill>
                  <a:schemeClr val="tx1"/>
                </a:solidFill>
              </a:rPr>
              <a:t>Ekstrakranial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hastalık</a:t>
            </a:r>
            <a:r>
              <a:rPr lang="tr-TR" dirty="0" err="1">
                <a:solidFill>
                  <a:schemeClr val="tx1"/>
                </a:solidFill>
                <a:sym typeface="Wingdings" panose="05000000000000000000" pitchFamily="2" charset="2"/>
              </a:rPr>
              <a:t>SRS</a:t>
            </a:r>
            <a:r>
              <a:rPr lang="tr-TR" dirty="0">
                <a:solidFill>
                  <a:schemeClr val="tx1"/>
                </a:solidFill>
                <a:sym typeface="Wingdings" panose="05000000000000000000" pitchFamily="2" charset="2"/>
              </a:rPr>
              <a:t> veya WBRT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7240465" y="2020766"/>
            <a:ext cx="4611566" cy="659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≥10 BM+/-</a:t>
            </a:r>
            <a:r>
              <a:rPr lang="tr-TR" dirty="0" err="1">
                <a:solidFill>
                  <a:schemeClr val="tx1"/>
                </a:solidFill>
              </a:rPr>
              <a:t>Ekstrakranial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hastalık</a:t>
            </a:r>
            <a:r>
              <a:rPr lang="tr-TR" dirty="0" err="1">
                <a:solidFill>
                  <a:schemeClr val="tx1"/>
                </a:solidFill>
                <a:sym typeface="Wingdings" panose="05000000000000000000" pitchFamily="2" charset="2"/>
              </a:rPr>
              <a:t>SRS</a:t>
            </a:r>
            <a:r>
              <a:rPr lang="tr-TR" dirty="0">
                <a:solidFill>
                  <a:schemeClr val="tx1"/>
                </a:solidFill>
                <a:sym typeface="Wingdings" panose="05000000000000000000" pitchFamily="2" charset="2"/>
              </a:rPr>
              <a:t> veya WBRT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30" name="Düz Bağlayıcı 29"/>
          <p:cNvCxnSpPr/>
          <p:nvPr/>
        </p:nvCxnSpPr>
        <p:spPr>
          <a:xfrm flipH="1">
            <a:off x="2202472" y="1714500"/>
            <a:ext cx="1" cy="5656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ikdörtgen 34"/>
          <p:cNvSpPr/>
          <p:nvPr/>
        </p:nvSpPr>
        <p:spPr>
          <a:xfrm>
            <a:off x="1683725" y="2092568"/>
            <a:ext cx="1037493" cy="465992"/>
          </a:xfrm>
          <a:prstGeom prst="rect">
            <a:avLst/>
          </a:prstGeom>
          <a:solidFill>
            <a:srgbClr val="B02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Yok</a:t>
            </a:r>
          </a:p>
        </p:txBody>
      </p:sp>
      <p:sp>
        <p:nvSpPr>
          <p:cNvPr id="36" name="Dikdörtgen 35"/>
          <p:cNvSpPr/>
          <p:nvPr/>
        </p:nvSpPr>
        <p:spPr>
          <a:xfrm rot="16200000">
            <a:off x="-641841" y="4769826"/>
            <a:ext cx="3552096" cy="465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chemeClr val="tx1"/>
                </a:solidFill>
              </a:rPr>
              <a:t>İntra</a:t>
            </a:r>
            <a:r>
              <a:rPr lang="tr-TR" dirty="0">
                <a:solidFill>
                  <a:schemeClr val="tx1"/>
                </a:solidFill>
              </a:rPr>
              <a:t>/</a:t>
            </a:r>
            <a:r>
              <a:rPr lang="tr-TR" dirty="0" err="1">
                <a:solidFill>
                  <a:schemeClr val="tx1"/>
                </a:solidFill>
              </a:rPr>
              <a:t>ekstrakranial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biopsi</a:t>
            </a:r>
            <a:r>
              <a:rPr lang="tr-TR" dirty="0">
                <a:solidFill>
                  <a:schemeClr val="tx1"/>
                </a:solidFill>
              </a:rPr>
              <a:t> ile tanı koy</a:t>
            </a:r>
          </a:p>
        </p:txBody>
      </p:sp>
      <p:cxnSp>
        <p:nvCxnSpPr>
          <p:cNvPr id="44" name="Dirsek Bağlayıcısı 43"/>
          <p:cNvCxnSpPr/>
          <p:nvPr/>
        </p:nvCxnSpPr>
        <p:spPr>
          <a:xfrm rot="5400000">
            <a:off x="1033095" y="2565152"/>
            <a:ext cx="668216" cy="655028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Dirsek Bağlayıcısı 45"/>
          <p:cNvCxnSpPr/>
          <p:nvPr/>
        </p:nvCxnSpPr>
        <p:spPr>
          <a:xfrm rot="10800000" flipV="1">
            <a:off x="1340825" y="1735014"/>
            <a:ext cx="4796206" cy="1491759"/>
          </a:xfrm>
          <a:prstGeom prst="bentConnector3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ikdörtgen 47"/>
          <p:cNvSpPr/>
          <p:nvPr/>
        </p:nvSpPr>
        <p:spPr>
          <a:xfrm>
            <a:off x="6643206" y="4761061"/>
            <a:ext cx="3556489" cy="465992"/>
          </a:xfrm>
          <a:prstGeom prst="rect">
            <a:avLst/>
          </a:prstGeom>
          <a:solidFill>
            <a:srgbClr val="B02E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Uygun ajanlarla sistemik tedavi</a:t>
            </a:r>
          </a:p>
        </p:txBody>
      </p:sp>
      <p:cxnSp>
        <p:nvCxnSpPr>
          <p:cNvPr id="49" name="Düz Bağlayıcı 48"/>
          <p:cNvCxnSpPr/>
          <p:nvPr/>
        </p:nvCxnSpPr>
        <p:spPr>
          <a:xfrm flipV="1">
            <a:off x="1367201" y="3692764"/>
            <a:ext cx="1497960" cy="15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Düz Bağlayıcı 53"/>
          <p:cNvCxnSpPr/>
          <p:nvPr/>
        </p:nvCxnSpPr>
        <p:spPr>
          <a:xfrm flipV="1">
            <a:off x="1373796" y="4151290"/>
            <a:ext cx="1491365" cy="148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Düz Bağlayıcı 54"/>
          <p:cNvCxnSpPr/>
          <p:nvPr/>
        </p:nvCxnSpPr>
        <p:spPr>
          <a:xfrm flipV="1">
            <a:off x="1372439" y="4619015"/>
            <a:ext cx="1492722" cy="7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Metin kutusu 55"/>
          <p:cNvSpPr txBox="1"/>
          <p:nvPr/>
        </p:nvSpPr>
        <p:spPr>
          <a:xfrm>
            <a:off x="2865161" y="3480283"/>
            <a:ext cx="1882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EGFR mutasyonu+</a:t>
            </a:r>
          </a:p>
        </p:txBody>
      </p:sp>
      <p:sp>
        <p:nvSpPr>
          <p:cNvPr id="57" name="Metin kutusu 56"/>
          <p:cNvSpPr txBox="1"/>
          <p:nvPr/>
        </p:nvSpPr>
        <p:spPr>
          <a:xfrm>
            <a:off x="2903601" y="3921743"/>
            <a:ext cx="1747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ALK mutasyonu+</a:t>
            </a:r>
          </a:p>
        </p:txBody>
      </p:sp>
      <p:sp>
        <p:nvSpPr>
          <p:cNvPr id="58" name="Metin kutusu 57"/>
          <p:cNvSpPr txBox="1"/>
          <p:nvPr/>
        </p:nvSpPr>
        <p:spPr>
          <a:xfrm>
            <a:off x="2865161" y="4415127"/>
            <a:ext cx="2208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ROS1rearrangement+</a:t>
            </a:r>
          </a:p>
        </p:txBody>
      </p:sp>
      <p:cxnSp>
        <p:nvCxnSpPr>
          <p:cNvPr id="59" name="Düz Bağlayıcı 58"/>
          <p:cNvCxnSpPr/>
          <p:nvPr/>
        </p:nvCxnSpPr>
        <p:spPr>
          <a:xfrm>
            <a:off x="1387569" y="5133568"/>
            <a:ext cx="14627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Metin kutusu 59"/>
          <p:cNvSpPr txBox="1"/>
          <p:nvPr/>
        </p:nvSpPr>
        <p:spPr>
          <a:xfrm>
            <a:off x="2884450" y="4857721"/>
            <a:ext cx="253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BRAF V600E mutasyonu+</a:t>
            </a:r>
          </a:p>
        </p:txBody>
      </p:sp>
      <p:sp>
        <p:nvSpPr>
          <p:cNvPr id="61" name="Metin kutusu 60"/>
          <p:cNvSpPr txBox="1"/>
          <p:nvPr/>
        </p:nvSpPr>
        <p:spPr>
          <a:xfrm>
            <a:off x="2903601" y="5325519"/>
            <a:ext cx="208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NTRK gen füzyonu+</a:t>
            </a:r>
          </a:p>
        </p:txBody>
      </p:sp>
      <p:cxnSp>
        <p:nvCxnSpPr>
          <p:cNvPr id="62" name="Düz Bağlayıcı 61"/>
          <p:cNvCxnSpPr/>
          <p:nvPr/>
        </p:nvCxnSpPr>
        <p:spPr>
          <a:xfrm>
            <a:off x="1340825" y="5660617"/>
            <a:ext cx="1562776" cy="15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Düz Bağlayıcı 62"/>
          <p:cNvCxnSpPr/>
          <p:nvPr/>
        </p:nvCxnSpPr>
        <p:spPr>
          <a:xfrm>
            <a:off x="1340825" y="6157728"/>
            <a:ext cx="1543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Metin kutusu 63"/>
          <p:cNvSpPr txBox="1"/>
          <p:nvPr/>
        </p:nvSpPr>
        <p:spPr>
          <a:xfrm>
            <a:off x="2884450" y="5765702"/>
            <a:ext cx="2073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PD-L1 ekspresyonu+</a:t>
            </a:r>
          </a:p>
        </p:txBody>
      </p:sp>
      <p:cxnSp>
        <p:nvCxnSpPr>
          <p:cNvPr id="65" name="Düz Bağlayıcı 64"/>
          <p:cNvCxnSpPr/>
          <p:nvPr/>
        </p:nvCxnSpPr>
        <p:spPr>
          <a:xfrm>
            <a:off x="1340825" y="6609116"/>
            <a:ext cx="1509461" cy="7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Metin kutusu 65"/>
          <p:cNvSpPr txBox="1"/>
          <p:nvPr/>
        </p:nvSpPr>
        <p:spPr>
          <a:xfrm>
            <a:off x="2823506" y="6307075"/>
            <a:ext cx="2871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Hedeflenebilir mutasyon yok</a:t>
            </a:r>
          </a:p>
        </p:txBody>
      </p:sp>
      <p:sp>
        <p:nvSpPr>
          <p:cNvPr id="86" name="Sağ Ayraç 85"/>
          <p:cNvSpPr/>
          <p:nvPr/>
        </p:nvSpPr>
        <p:spPr>
          <a:xfrm>
            <a:off x="5776403" y="3459768"/>
            <a:ext cx="507851" cy="3149348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922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763" y="28517"/>
            <a:ext cx="5592293" cy="1754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276" y="712289"/>
            <a:ext cx="1815549" cy="19339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009263" y="1032012"/>
            <a:ext cx="2857500" cy="764931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1139350" y="1092947"/>
            <a:ext cx="2727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Yeni tanı </a:t>
            </a:r>
            <a:r>
              <a:rPr lang="tr-TR" sz="1600" dirty="0" err="1" smtClean="0"/>
              <a:t>asemptomatik</a:t>
            </a:r>
            <a:r>
              <a:rPr lang="tr-TR" sz="1600" dirty="0" smtClean="0"/>
              <a:t> </a:t>
            </a:r>
            <a:r>
              <a:rPr lang="tr-TR" sz="1600" dirty="0" err="1" smtClean="0"/>
              <a:t>BMları</a:t>
            </a:r>
            <a:endParaRPr lang="tr-TR" sz="1600" dirty="0" smtClean="0"/>
          </a:p>
          <a:p>
            <a:r>
              <a:rPr lang="tr-TR" sz="1600" dirty="0" smtClean="0"/>
              <a:t>Lung-molGPA≥2</a:t>
            </a:r>
            <a:endParaRPr lang="tr-TR" sz="1600" dirty="0"/>
          </a:p>
        </p:txBody>
      </p:sp>
      <p:cxnSp>
        <p:nvCxnSpPr>
          <p:cNvPr id="9" name="Düz Ok Bağlayıcısı 8"/>
          <p:cNvCxnSpPr/>
          <p:nvPr/>
        </p:nvCxnSpPr>
        <p:spPr>
          <a:xfrm>
            <a:off x="3856963" y="3063989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 flipV="1">
            <a:off x="2936631" y="2101361"/>
            <a:ext cx="6522425" cy="8762"/>
          </a:xfrm>
          <a:prstGeom prst="line">
            <a:avLst/>
          </a:prstGeom>
          <a:ln w="38100">
            <a:solidFill>
              <a:srgbClr val="B02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Düz Ok Bağlayıcısı 20"/>
          <p:cNvCxnSpPr/>
          <p:nvPr/>
        </p:nvCxnSpPr>
        <p:spPr>
          <a:xfrm>
            <a:off x="2948308" y="2110122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Düz Ok Bağlayıcısı 21"/>
          <p:cNvCxnSpPr/>
          <p:nvPr/>
        </p:nvCxnSpPr>
        <p:spPr>
          <a:xfrm>
            <a:off x="9465833" y="2096753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kdörtgen 22"/>
          <p:cNvSpPr/>
          <p:nvPr/>
        </p:nvSpPr>
        <p:spPr>
          <a:xfrm>
            <a:off x="2197573" y="2635364"/>
            <a:ext cx="1521069" cy="33855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Dikdörtgen 23"/>
          <p:cNvSpPr/>
          <p:nvPr/>
        </p:nvSpPr>
        <p:spPr>
          <a:xfrm>
            <a:off x="8779339" y="2635364"/>
            <a:ext cx="1336714" cy="35164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Metin kutusu 24"/>
          <p:cNvSpPr txBox="1"/>
          <p:nvPr/>
        </p:nvSpPr>
        <p:spPr>
          <a:xfrm>
            <a:off x="2265871" y="2644156"/>
            <a:ext cx="120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smtClean="0"/>
              <a:t>Senkron BM</a:t>
            </a:r>
            <a:endParaRPr lang="tr-TR" sz="1600" dirty="0"/>
          </a:p>
        </p:txBody>
      </p:sp>
      <p:sp>
        <p:nvSpPr>
          <p:cNvPr id="26" name="Metin kutusu 25"/>
          <p:cNvSpPr txBox="1"/>
          <p:nvPr/>
        </p:nvSpPr>
        <p:spPr>
          <a:xfrm>
            <a:off x="8790699" y="2625222"/>
            <a:ext cx="13367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Metakron</a:t>
            </a:r>
            <a:r>
              <a:rPr lang="tr-TR" sz="1600" dirty="0" smtClean="0"/>
              <a:t> BM</a:t>
            </a:r>
            <a:endParaRPr lang="tr-TR" sz="1600" dirty="0"/>
          </a:p>
        </p:txBody>
      </p:sp>
      <p:cxnSp>
        <p:nvCxnSpPr>
          <p:cNvPr id="27" name="Düz Bağlayıcı 26"/>
          <p:cNvCxnSpPr/>
          <p:nvPr/>
        </p:nvCxnSpPr>
        <p:spPr>
          <a:xfrm flipV="1">
            <a:off x="1844532" y="3063989"/>
            <a:ext cx="2022231" cy="8792"/>
          </a:xfrm>
          <a:prstGeom prst="line">
            <a:avLst/>
          </a:prstGeom>
          <a:ln w="38100">
            <a:solidFill>
              <a:srgbClr val="B02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Bağlayıcı 30"/>
          <p:cNvCxnSpPr/>
          <p:nvPr/>
        </p:nvCxnSpPr>
        <p:spPr>
          <a:xfrm flipV="1">
            <a:off x="8545805" y="3073899"/>
            <a:ext cx="2022231" cy="8792"/>
          </a:xfrm>
          <a:prstGeom prst="line">
            <a:avLst/>
          </a:prstGeom>
          <a:ln w="38100">
            <a:solidFill>
              <a:srgbClr val="B02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Düz Ok Bağlayıcısı 31"/>
          <p:cNvCxnSpPr/>
          <p:nvPr/>
        </p:nvCxnSpPr>
        <p:spPr>
          <a:xfrm>
            <a:off x="1861109" y="3078295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Düz Ok Bağlayıcısı 32"/>
          <p:cNvCxnSpPr/>
          <p:nvPr/>
        </p:nvCxnSpPr>
        <p:spPr>
          <a:xfrm>
            <a:off x="8562382" y="3072718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Düz Ok Bağlayıcısı 33"/>
          <p:cNvCxnSpPr/>
          <p:nvPr/>
        </p:nvCxnSpPr>
        <p:spPr>
          <a:xfrm>
            <a:off x="10540334" y="3063863"/>
            <a:ext cx="9800" cy="498962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ikdörtgen 34"/>
          <p:cNvSpPr/>
          <p:nvPr/>
        </p:nvSpPr>
        <p:spPr>
          <a:xfrm>
            <a:off x="895439" y="3596832"/>
            <a:ext cx="1521069" cy="33855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6" name="Dikdörtgen 35"/>
          <p:cNvSpPr/>
          <p:nvPr/>
        </p:nvSpPr>
        <p:spPr>
          <a:xfrm>
            <a:off x="3303036" y="3591364"/>
            <a:ext cx="1521069" cy="33855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7" name="Dikdörtgen 36"/>
          <p:cNvSpPr/>
          <p:nvPr/>
        </p:nvSpPr>
        <p:spPr>
          <a:xfrm>
            <a:off x="7785270" y="3650712"/>
            <a:ext cx="1521069" cy="33855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8" name="Dikdörtgen 37"/>
          <p:cNvSpPr/>
          <p:nvPr/>
        </p:nvSpPr>
        <p:spPr>
          <a:xfrm>
            <a:off x="9984674" y="3645084"/>
            <a:ext cx="1521069" cy="33855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Metin kutusu 40"/>
          <p:cNvSpPr txBox="1"/>
          <p:nvPr/>
        </p:nvSpPr>
        <p:spPr>
          <a:xfrm>
            <a:off x="921099" y="3588039"/>
            <a:ext cx="14954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Oligometastatik</a:t>
            </a:r>
            <a:endParaRPr lang="tr-TR" sz="1600" dirty="0"/>
          </a:p>
        </p:txBody>
      </p:sp>
      <p:sp>
        <p:nvSpPr>
          <p:cNvPr id="42" name="Metin kutusu 41"/>
          <p:cNvSpPr txBox="1"/>
          <p:nvPr/>
        </p:nvSpPr>
        <p:spPr>
          <a:xfrm>
            <a:off x="3380530" y="3571743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Polimetastatik</a:t>
            </a:r>
            <a:endParaRPr lang="tr-TR" sz="1600" dirty="0"/>
          </a:p>
        </p:txBody>
      </p:sp>
      <p:sp>
        <p:nvSpPr>
          <p:cNvPr id="43" name="Metin kutusu 42"/>
          <p:cNvSpPr txBox="1"/>
          <p:nvPr/>
        </p:nvSpPr>
        <p:spPr>
          <a:xfrm>
            <a:off x="7716538" y="3693332"/>
            <a:ext cx="1691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Oligorekküren</a:t>
            </a:r>
            <a:r>
              <a:rPr lang="tr-TR" sz="1200" dirty="0" smtClean="0"/>
              <a:t>/</a:t>
            </a:r>
            <a:r>
              <a:rPr lang="tr-TR" sz="1200" dirty="0" err="1" smtClean="0"/>
              <a:t>progrese</a:t>
            </a:r>
            <a:endParaRPr lang="tr-TR" sz="120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10062169" y="3649257"/>
            <a:ext cx="1224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 smtClean="0"/>
              <a:t>Poliprogrese</a:t>
            </a:r>
            <a:endParaRPr lang="tr-TR" sz="1600" dirty="0"/>
          </a:p>
        </p:txBody>
      </p:sp>
      <p:sp>
        <p:nvSpPr>
          <p:cNvPr id="45" name="Dikdörtgen 44"/>
          <p:cNvSpPr/>
          <p:nvPr/>
        </p:nvSpPr>
        <p:spPr>
          <a:xfrm>
            <a:off x="523351" y="4249756"/>
            <a:ext cx="1979705" cy="218621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Metin kutusu 45"/>
          <p:cNvSpPr txBox="1"/>
          <p:nvPr/>
        </p:nvSpPr>
        <p:spPr>
          <a:xfrm>
            <a:off x="568000" y="4325268"/>
            <a:ext cx="18904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1.Hat TKI Tedavisi</a:t>
            </a:r>
          </a:p>
          <a:p>
            <a:r>
              <a:rPr lang="tr-TR" sz="1600" dirty="0" err="1" smtClean="0"/>
              <a:t>Upfront</a:t>
            </a:r>
            <a:r>
              <a:rPr lang="tr-TR" sz="1600" dirty="0" smtClean="0"/>
              <a:t> SRS</a:t>
            </a:r>
          </a:p>
          <a:p>
            <a:r>
              <a:rPr lang="tr-TR" sz="1600" dirty="0" smtClean="0"/>
              <a:t>(Tek BM ise </a:t>
            </a:r>
            <a:r>
              <a:rPr lang="tr-TR" sz="1600" dirty="0" err="1" smtClean="0"/>
              <a:t>cerrahi+postop</a:t>
            </a:r>
            <a:r>
              <a:rPr lang="tr-TR" sz="1600" dirty="0" smtClean="0"/>
              <a:t> SRS düşünülebilir)</a:t>
            </a:r>
            <a:endParaRPr lang="tr-TR" sz="1600" dirty="0"/>
          </a:p>
        </p:txBody>
      </p:sp>
      <p:sp>
        <p:nvSpPr>
          <p:cNvPr id="47" name="Dikdörtgen 46"/>
          <p:cNvSpPr/>
          <p:nvPr/>
        </p:nvSpPr>
        <p:spPr>
          <a:xfrm>
            <a:off x="3137597" y="4249756"/>
            <a:ext cx="1979705" cy="218621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8" name="Metin kutusu 47"/>
          <p:cNvSpPr txBox="1"/>
          <p:nvPr/>
        </p:nvSpPr>
        <p:spPr>
          <a:xfrm>
            <a:off x="3137597" y="4325268"/>
            <a:ext cx="18904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1.Hat TKI Tedavisi</a:t>
            </a:r>
          </a:p>
          <a:p>
            <a:r>
              <a:rPr lang="tr-TR" sz="1600" dirty="0" smtClean="0"/>
              <a:t>Gerektiğinde uygunsa SRS</a:t>
            </a:r>
          </a:p>
          <a:p>
            <a:r>
              <a:rPr lang="tr-TR" sz="1600" dirty="0" err="1" smtClean="0"/>
              <a:t>EGFR+ve</a:t>
            </a:r>
            <a:r>
              <a:rPr lang="tr-TR" sz="1600" dirty="0" smtClean="0"/>
              <a:t> sadece SSS met +</a:t>
            </a:r>
          </a:p>
          <a:p>
            <a:r>
              <a:rPr lang="tr-TR" sz="1600" dirty="0" smtClean="0"/>
              <a:t>-</a:t>
            </a:r>
            <a:r>
              <a:rPr lang="tr-TR" sz="1600" dirty="0" err="1" smtClean="0"/>
              <a:t>upfront</a:t>
            </a:r>
            <a:r>
              <a:rPr lang="tr-TR" sz="1600" dirty="0" smtClean="0"/>
              <a:t> SRS</a:t>
            </a:r>
          </a:p>
          <a:p>
            <a:r>
              <a:rPr lang="tr-TR" sz="1600" dirty="0" smtClean="0"/>
              <a:t>-SRS uygun değilse tüm beyin RT</a:t>
            </a:r>
          </a:p>
        </p:txBody>
      </p:sp>
      <p:sp>
        <p:nvSpPr>
          <p:cNvPr id="49" name="Dikdörtgen 48"/>
          <p:cNvSpPr/>
          <p:nvPr/>
        </p:nvSpPr>
        <p:spPr>
          <a:xfrm>
            <a:off x="6741021" y="4249755"/>
            <a:ext cx="2718036" cy="218621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0" name="Metin kutusu 49"/>
          <p:cNvSpPr txBox="1"/>
          <p:nvPr/>
        </p:nvSpPr>
        <p:spPr>
          <a:xfrm>
            <a:off x="6745824" y="4303635"/>
            <a:ext cx="28284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1.Hat TKI veya varsa yeni nesil </a:t>
            </a:r>
            <a:r>
              <a:rPr lang="tr-TR" sz="1600" dirty="0" err="1" smtClean="0"/>
              <a:t>TKI’a</a:t>
            </a:r>
            <a:r>
              <a:rPr lang="tr-TR" sz="1600" dirty="0" smtClean="0"/>
              <a:t> geçiş</a:t>
            </a:r>
          </a:p>
          <a:p>
            <a:r>
              <a:rPr lang="tr-TR" sz="1600" dirty="0" err="1" smtClean="0"/>
              <a:t>Upfront</a:t>
            </a:r>
            <a:r>
              <a:rPr lang="tr-TR" sz="1600" dirty="0" smtClean="0"/>
              <a:t> SRS</a:t>
            </a:r>
          </a:p>
          <a:p>
            <a:r>
              <a:rPr lang="tr-TR" sz="1600" dirty="0" smtClean="0"/>
              <a:t>Sadece SSS </a:t>
            </a:r>
            <a:r>
              <a:rPr lang="tr-TR" sz="1600" dirty="0" err="1" smtClean="0"/>
              <a:t>progresyonu</a:t>
            </a:r>
            <a:r>
              <a:rPr lang="tr-TR" sz="1600" dirty="0" smtClean="0"/>
              <a:t> varsa;</a:t>
            </a:r>
          </a:p>
          <a:p>
            <a:r>
              <a:rPr lang="tr-TR" sz="1600" dirty="0" smtClean="0"/>
              <a:t>-kullanılan </a:t>
            </a:r>
            <a:r>
              <a:rPr lang="tr-TR" sz="1600" dirty="0" err="1" smtClean="0"/>
              <a:t>TKIa</a:t>
            </a:r>
            <a:r>
              <a:rPr lang="tr-TR" sz="1600" dirty="0" smtClean="0"/>
              <a:t> devam edilebilir</a:t>
            </a:r>
          </a:p>
          <a:p>
            <a:r>
              <a:rPr lang="tr-TR" sz="1600" dirty="0" smtClean="0"/>
              <a:t>-SRS için uygun değilse tüm beyin RT</a:t>
            </a:r>
          </a:p>
          <a:p>
            <a:r>
              <a:rPr lang="tr-TR" sz="1600" dirty="0" smtClean="0"/>
              <a:t>-tek BM ise </a:t>
            </a:r>
            <a:r>
              <a:rPr lang="tr-TR" sz="1600" dirty="0" err="1" smtClean="0"/>
              <a:t>cerrahi+postopSRS</a:t>
            </a:r>
            <a:endParaRPr lang="tr-TR" sz="1600" dirty="0" smtClean="0"/>
          </a:p>
        </p:txBody>
      </p:sp>
      <p:sp>
        <p:nvSpPr>
          <p:cNvPr id="51" name="Metin kutusu 50"/>
          <p:cNvSpPr txBox="1"/>
          <p:nvPr/>
        </p:nvSpPr>
        <p:spPr>
          <a:xfrm>
            <a:off x="9768075" y="4323844"/>
            <a:ext cx="18904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/>
              <a:t>1.Hat TKI veya varsa yeni nesil </a:t>
            </a:r>
            <a:r>
              <a:rPr lang="tr-TR" sz="1600" dirty="0" err="1"/>
              <a:t>TKI’a</a:t>
            </a:r>
            <a:r>
              <a:rPr lang="tr-TR" sz="1600" dirty="0"/>
              <a:t> geçiş</a:t>
            </a:r>
          </a:p>
          <a:p>
            <a:r>
              <a:rPr lang="tr-TR" sz="1600" dirty="0" smtClean="0"/>
              <a:t>Gerektiğinde uygunsa SRS</a:t>
            </a:r>
          </a:p>
          <a:p>
            <a:r>
              <a:rPr lang="tr-TR" sz="1600" dirty="0" smtClean="0"/>
              <a:t>SRS için uygun değilse tüm beyin RT </a:t>
            </a:r>
          </a:p>
        </p:txBody>
      </p:sp>
      <p:sp>
        <p:nvSpPr>
          <p:cNvPr id="52" name="Dikdörtgen 51"/>
          <p:cNvSpPr/>
          <p:nvPr/>
        </p:nvSpPr>
        <p:spPr>
          <a:xfrm>
            <a:off x="9723424" y="4249755"/>
            <a:ext cx="1979705" cy="2186213"/>
          </a:xfrm>
          <a:prstGeom prst="rect">
            <a:avLst/>
          </a:prstGeom>
          <a:noFill/>
          <a:ln w="38100">
            <a:solidFill>
              <a:srgbClr val="B02E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53" name="Düz Ok Bağlayıcısı 52"/>
          <p:cNvCxnSpPr/>
          <p:nvPr/>
        </p:nvCxnSpPr>
        <p:spPr>
          <a:xfrm>
            <a:off x="1398049" y="6418755"/>
            <a:ext cx="8720" cy="340377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Düz Ok Bağlayıcısı 55"/>
          <p:cNvCxnSpPr/>
          <p:nvPr/>
        </p:nvCxnSpPr>
        <p:spPr>
          <a:xfrm>
            <a:off x="4054850" y="6435968"/>
            <a:ext cx="8720" cy="340377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Düz Ok Bağlayıcısı 56"/>
          <p:cNvCxnSpPr/>
          <p:nvPr/>
        </p:nvCxnSpPr>
        <p:spPr>
          <a:xfrm>
            <a:off x="8134961" y="6435967"/>
            <a:ext cx="8720" cy="340377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Düz Ok Bağlayıcısı 57"/>
          <p:cNvCxnSpPr/>
          <p:nvPr/>
        </p:nvCxnSpPr>
        <p:spPr>
          <a:xfrm>
            <a:off x="10745208" y="6418755"/>
            <a:ext cx="8720" cy="340377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Düz Bağlayıcı 58"/>
          <p:cNvCxnSpPr/>
          <p:nvPr/>
        </p:nvCxnSpPr>
        <p:spPr>
          <a:xfrm flipV="1">
            <a:off x="1377400" y="6750339"/>
            <a:ext cx="10562554" cy="30388"/>
          </a:xfrm>
          <a:prstGeom prst="line">
            <a:avLst/>
          </a:prstGeom>
          <a:ln w="38100">
            <a:solidFill>
              <a:srgbClr val="B02E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Düz Ok Bağlayıcısı 60"/>
          <p:cNvCxnSpPr/>
          <p:nvPr/>
        </p:nvCxnSpPr>
        <p:spPr>
          <a:xfrm flipV="1">
            <a:off x="11939954" y="2644156"/>
            <a:ext cx="0" cy="4106184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Ok Bağlayıcısı 64"/>
          <p:cNvCxnSpPr/>
          <p:nvPr/>
        </p:nvCxnSpPr>
        <p:spPr>
          <a:xfrm flipH="1">
            <a:off x="10287000" y="2748127"/>
            <a:ext cx="1652954" cy="1365"/>
          </a:xfrm>
          <a:prstGeom prst="straightConnector1">
            <a:avLst/>
          </a:prstGeom>
          <a:ln w="38100">
            <a:solidFill>
              <a:srgbClr val="B02E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6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RT ile TKI kombinasyonunda yan etki 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94030" y="1690688"/>
            <a:ext cx="7077807" cy="4351338"/>
          </a:xfrm>
        </p:spPr>
        <p:txBody>
          <a:bodyPr>
            <a:normAutofit/>
          </a:bodyPr>
          <a:lstStyle/>
          <a:p>
            <a:r>
              <a:rPr lang="tr-TR" sz="2000" dirty="0"/>
              <a:t>EGFR-TKİ'ler, </a:t>
            </a:r>
            <a:r>
              <a:rPr lang="tr-TR" sz="2000" dirty="0" smtClean="0"/>
              <a:t>faz </a:t>
            </a:r>
            <a:r>
              <a:rPr lang="tr-TR" sz="2000" dirty="0"/>
              <a:t>I/II çalışmalarında (</a:t>
            </a:r>
            <a:r>
              <a:rPr lang="tr-TR" sz="2000" dirty="0" err="1"/>
              <a:t>nöro</a:t>
            </a:r>
            <a:r>
              <a:rPr lang="tr-TR" sz="2000" dirty="0"/>
              <a:t>-)</a:t>
            </a:r>
            <a:r>
              <a:rPr lang="tr-TR" sz="2000" dirty="0" err="1"/>
              <a:t>toksisitede</a:t>
            </a:r>
            <a:r>
              <a:rPr lang="tr-TR" sz="2000" dirty="0"/>
              <a:t> anlamlı bir artış olmaksızın </a:t>
            </a:r>
            <a:r>
              <a:rPr lang="tr-TR" sz="2000" dirty="0" smtClean="0"/>
              <a:t>tüm beyin </a:t>
            </a:r>
            <a:r>
              <a:rPr lang="tr-TR" sz="2000" dirty="0" err="1" smtClean="0"/>
              <a:t>RT’si</a:t>
            </a:r>
            <a:r>
              <a:rPr lang="tr-TR" sz="2000" dirty="0" smtClean="0"/>
              <a:t> </a:t>
            </a:r>
            <a:r>
              <a:rPr lang="tr-TR" sz="2000" dirty="0"/>
              <a:t>ile eş zamanlı olarak uygulanmıştır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Yan etkilerde artma olasılığı nedeni ile tüm beyin RT </a:t>
            </a:r>
            <a:r>
              <a:rPr lang="tr-TR" sz="2000" dirty="0"/>
              <a:t>ve EGFR-</a:t>
            </a:r>
            <a:r>
              <a:rPr lang="tr-TR" sz="2000" dirty="0" err="1"/>
              <a:t>TKI'ye</a:t>
            </a:r>
            <a:r>
              <a:rPr lang="tr-TR" sz="2000" dirty="0"/>
              <a:t> ek olarak </a:t>
            </a:r>
            <a:r>
              <a:rPr lang="tr-TR" sz="2000" dirty="0" err="1"/>
              <a:t>radyocerrahi</a:t>
            </a:r>
            <a:r>
              <a:rPr lang="tr-TR" sz="2000" dirty="0"/>
              <a:t> </a:t>
            </a:r>
            <a:r>
              <a:rPr lang="tr-TR" sz="2000" dirty="0" smtClean="0"/>
              <a:t>uygulanacağında dikkatli olunmalıdır.</a:t>
            </a:r>
          </a:p>
          <a:p>
            <a:r>
              <a:rPr lang="tr-TR" sz="2000" dirty="0" smtClean="0"/>
              <a:t>ALK-</a:t>
            </a:r>
            <a:r>
              <a:rPr lang="tr-TR" sz="2000" dirty="0" err="1" smtClean="0"/>
              <a:t>TKI’lar</a:t>
            </a:r>
            <a:r>
              <a:rPr lang="tr-TR" sz="2000" dirty="0" smtClean="0"/>
              <a:t> için </a:t>
            </a:r>
            <a:r>
              <a:rPr lang="tr-TR" sz="2000" dirty="0" err="1" smtClean="0"/>
              <a:t>prospektif</a:t>
            </a:r>
            <a:r>
              <a:rPr lang="tr-TR" sz="2000" dirty="0" smtClean="0"/>
              <a:t> tarafsız net veri sınırlı.</a:t>
            </a:r>
          </a:p>
          <a:p>
            <a:r>
              <a:rPr lang="tr-TR" sz="2000" dirty="0"/>
              <a:t>Özellikle, TKI tedavisinin ve eşzamanlı tek SRS </a:t>
            </a:r>
            <a:r>
              <a:rPr lang="tr-TR" sz="2000" dirty="0" smtClean="0"/>
              <a:t>tedavisi ile uygulanabilir ve </a:t>
            </a:r>
            <a:r>
              <a:rPr lang="tr-TR" sz="2000" dirty="0"/>
              <a:t>güvenliği ile </a:t>
            </a:r>
            <a:r>
              <a:rPr lang="tr-TR" sz="2000" dirty="0" smtClean="0"/>
              <a:t>retrospektif veriler eksiktir.</a:t>
            </a:r>
          </a:p>
          <a:p>
            <a:r>
              <a:rPr lang="tr-TR" sz="2000" dirty="0" err="1" smtClean="0"/>
              <a:t>TKI'lerin</a:t>
            </a:r>
            <a:r>
              <a:rPr lang="tr-TR" sz="2000" dirty="0" smtClean="0"/>
              <a:t> kesilmesi ile </a:t>
            </a:r>
            <a:r>
              <a:rPr lang="tr-TR" sz="2000" dirty="0" err="1" smtClean="0"/>
              <a:t>progresyon</a:t>
            </a:r>
            <a:r>
              <a:rPr lang="tr-TR" sz="2000" dirty="0" smtClean="0"/>
              <a:t> endişesi varsa</a:t>
            </a:r>
            <a:r>
              <a:rPr lang="tr-TR" sz="2000" dirty="0"/>
              <a:t>, hasta </a:t>
            </a:r>
            <a:r>
              <a:rPr lang="tr-TR" sz="2000" dirty="0" smtClean="0"/>
              <a:t>TKI kullanırken RT uygulanabilir.</a:t>
            </a:r>
          </a:p>
          <a:p>
            <a:r>
              <a:rPr lang="tr-TR" sz="2000" dirty="0" smtClean="0"/>
              <a:t>Genel yaklaşım, bir </a:t>
            </a:r>
            <a:r>
              <a:rPr lang="tr-TR" sz="2000" dirty="0"/>
              <a:t>haftaya kadar (</a:t>
            </a:r>
            <a:r>
              <a:rPr lang="tr-TR" sz="2000" dirty="0" err="1"/>
              <a:t>SRS'den</a:t>
            </a:r>
            <a:r>
              <a:rPr lang="tr-TR" sz="2000" dirty="0"/>
              <a:t> 3 gün önce ve sonra) </a:t>
            </a:r>
            <a:r>
              <a:rPr lang="tr-TR" sz="2000" dirty="0" smtClean="0"/>
              <a:t>ara verilmesi en güvenli yaklaşım olarak kabul edilmektedir.</a:t>
            </a: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7" y="1690688"/>
            <a:ext cx="4955103" cy="2195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782" y="4018725"/>
            <a:ext cx="5346997" cy="202330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024" y="4924542"/>
            <a:ext cx="1987062" cy="21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2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/>
              <a:t>Sorular ve katkılar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962" y="1532432"/>
            <a:ext cx="8470075" cy="4351338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8288555" y="6211679"/>
            <a:ext cx="3772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TEŞEKKÜR EDERİM….</a:t>
            </a:r>
          </a:p>
        </p:txBody>
      </p:sp>
    </p:spTree>
    <p:extLst>
      <p:ext uri="{BB962C8B-B14F-4D97-AF65-F5344CB8AC3E}">
        <p14:creationId xmlns:p14="http://schemas.microsoft.com/office/powerpoint/2010/main" val="25191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2671</TotalTime>
  <Words>1975</Words>
  <Application>Microsoft Office PowerPoint</Application>
  <PresentationFormat>Geniş ekran</PresentationFormat>
  <Paragraphs>196</Paragraphs>
  <Slides>24</Slides>
  <Notes>4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Teması</vt:lpstr>
      <vt:lpstr>Mutasyon (+) KHDAK beyin metastazında radyoterapinin rolü; uygun yaklaşım ve zamanlama</vt:lpstr>
      <vt:lpstr>KHDAK’lerinde Beyin Metastazları</vt:lpstr>
      <vt:lpstr>Lokal Tedavilerin Rolü</vt:lpstr>
      <vt:lpstr>Lokal Tedavilerin Rolü</vt:lpstr>
      <vt:lpstr>BM’larına yönelik lokal tedavilerdeki güncel gelişmeler</vt:lpstr>
      <vt:lpstr>Prognostik skorlar ve hasta seçimi</vt:lpstr>
      <vt:lpstr>KHDAK‘lerde sürücü mutasyonlar</vt:lpstr>
      <vt:lpstr>Sürücü mutasyonlar ve BM İlişkisi</vt:lpstr>
      <vt:lpstr>PowerPoint Sunusu</vt:lpstr>
      <vt:lpstr>Hedefe yönelik tedavilerin BM üzerine etkinliği EGFR</vt:lpstr>
      <vt:lpstr>Osimertinib </vt:lpstr>
      <vt:lpstr>Hedefe yönelik tedavilerin BM üzerine etkinliği ALK</vt:lpstr>
      <vt:lpstr>Etkili sistemik tedaviler çağında lokal tedavilerin rolünün yeniden tanımlanması</vt:lpstr>
      <vt:lpstr>BM optimal RT zamanlaması</vt:lpstr>
      <vt:lpstr>Mutasyon+ BM’de optimal RT zamanlaması</vt:lpstr>
      <vt:lpstr>PowerPoint Sunusu</vt:lpstr>
      <vt:lpstr>PowerPoint Sunusu</vt:lpstr>
      <vt:lpstr>Mutasyon+ BM’de optimal RT zamanlaması</vt:lpstr>
      <vt:lpstr>PowerPoint Sunusu</vt:lpstr>
      <vt:lpstr>PowerPoint Sunusu</vt:lpstr>
      <vt:lpstr>PowerPoint Sunusu</vt:lpstr>
      <vt:lpstr>PowerPoint Sunusu</vt:lpstr>
      <vt:lpstr>RT ile TKI kombinasyonunda yan etki </vt:lpstr>
      <vt:lpstr>Sorular ve katkılar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Mutasyon (+) KHDAK beyin metastazında radyoterapinin rolü; uygun yaklaşım ve zamanlama</dc:title>
  <dc:creator>Fatma SERT</dc:creator>
  <cp:lastModifiedBy>Fatma SERT</cp:lastModifiedBy>
  <cp:revision>60</cp:revision>
  <dcterms:created xsi:type="dcterms:W3CDTF">2023-01-02T08:06:52Z</dcterms:created>
  <dcterms:modified xsi:type="dcterms:W3CDTF">2023-01-13T07:41:51Z</dcterms:modified>
</cp:coreProperties>
</file>