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5" r:id="rId1"/>
  </p:sldMasterIdLst>
  <p:notesMasterIdLst>
    <p:notesMasterId r:id="rId53"/>
  </p:notesMasterIdLst>
  <p:handoutMasterIdLst>
    <p:handoutMasterId r:id="rId54"/>
  </p:handoutMasterIdLst>
  <p:sldIdLst>
    <p:sldId id="347" r:id="rId2"/>
    <p:sldId id="353" r:id="rId3"/>
    <p:sldId id="355" r:id="rId4"/>
    <p:sldId id="309" r:id="rId5"/>
    <p:sldId id="310" r:id="rId6"/>
    <p:sldId id="311" r:id="rId7"/>
    <p:sldId id="366" r:id="rId8"/>
    <p:sldId id="365" r:id="rId9"/>
    <p:sldId id="352" r:id="rId10"/>
    <p:sldId id="354" r:id="rId11"/>
    <p:sldId id="315" r:id="rId12"/>
    <p:sldId id="258" r:id="rId13"/>
    <p:sldId id="381" r:id="rId14"/>
    <p:sldId id="378" r:id="rId15"/>
    <p:sldId id="274" r:id="rId16"/>
    <p:sldId id="350" r:id="rId17"/>
    <p:sldId id="382" r:id="rId18"/>
    <p:sldId id="330" r:id="rId19"/>
    <p:sldId id="351" r:id="rId20"/>
    <p:sldId id="284" r:id="rId21"/>
    <p:sldId id="367" r:id="rId22"/>
    <p:sldId id="356" r:id="rId23"/>
    <p:sldId id="357" r:id="rId24"/>
    <p:sldId id="379" r:id="rId25"/>
    <p:sldId id="380" r:id="rId26"/>
    <p:sldId id="349" r:id="rId27"/>
    <p:sldId id="360" r:id="rId28"/>
    <p:sldId id="270" r:id="rId29"/>
    <p:sldId id="271" r:id="rId30"/>
    <p:sldId id="361" r:id="rId31"/>
    <p:sldId id="275" r:id="rId32"/>
    <p:sldId id="276" r:id="rId33"/>
    <p:sldId id="280" r:id="rId34"/>
    <p:sldId id="283" r:id="rId35"/>
    <p:sldId id="287" r:id="rId36"/>
    <p:sldId id="334" r:id="rId37"/>
    <p:sldId id="335" r:id="rId38"/>
    <p:sldId id="300" r:id="rId39"/>
    <p:sldId id="337" r:id="rId40"/>
    <p:sldId id="322" r:id="rId41"/>
    <p:sldId id="342" r:id="rId42"/>
    <p:sldId id="383" r:id="rId43"/>
    <p:sldId id="329" r:id="rId44"/>
    <p:sldId id="384" r:id="rId45"/>
    <p:sldId id="333" r:id="rId46"/>
    <p:sldId id="364" r:id="rId47"/>
    <p:sldId id="323" r:id="rId48"/>
    <p:sldId id="297" r:id="rId49"/>
    <p:sldId id="285" r:id="rId50"/>
    <p:sldId id="370" r:id="rId51"/>
    <p:sldId id="325" r:id="rId52"/>
  </p:sldIdLst>
  <p:sldSz cx="12192000" cy="6858000"/>
  <p:notesSz cx="6761163" cy="99425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5" autoAdjust="0"/>
    <p:restoredTop sz="94660"/>
  </p:normalViewPr>
  <p:slideViewPr>
    <p:cSldViewPr snapToGrid="0">
      <p:cViewPr>
        <p:scale>
          <a:sx n="66" d="100"/>
          <a:sy n="66" d="100"/>
        </p:scale>
        <p:origin x="1186" y="4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1CAB48-C1B9-4D41-B715-69D57AB1010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3B6E03E-90B6-4478-A064-2AD121AC0C07}">
      <dgm:prSet phldrT="[Text]" custT="1"/>
      <dgm:spPr/>
      <dgm:t>
        <a:bodyPr/>
        <a:lstStyle/>
        <a:p>
          <a:r>
            <a:rPr lang="tr-TR" sz="1000" dirty="0" err="1"/>
            <a:t>Nütrisyon</a:t>
          </a:r>
          <a:endParaRPr lang="tr-TR" sz="1000" dirty="0"/>
        </a:p>
      </dgm:t>
    </dgm:pt>
    <dgm:pt modelId="{9F592DB7-B822-4EC0-9856-1C64BDB90B9B}" type="parTrans" cxnId="{4DEDB823-8777-40E4-BD4D-71D116ED61F9}">
      <dgm:prSet/>
      <dgm:spPr/>
      <dgm:t>
        <a:bodyPr/>
        <a:lstStyle/>
        <a:p>
          <a:endParaRPr lang="tr-TR" sz="1000"/>
        </a:p>
      </dgm:t>
    </dgm:pt>
    <dgm:pt modelId="{5BC102A7-DBBB-4F35-8A28-83F7688E90A6}" type="sibTrans" cxnId="{4DEDB823-8777-40E4-BD4D-71D116ED61F9}">
      <dgm:prSet/>
      <dgm:spPr/>
      <dgm:t>
        <a:bodyPr/>
        <a:lstStyle/>
        <a:p>
          <a:endParaRPr lang="tr-TR" sz="1000"/>
        </a:p>
      </dgm:t>
    </dgm:pt>
    <dgm:pt modelId="{10F15A4B-A129-42A0-A90A-D8BB6AA1F25F}">
      <dgm:prSet phldrT="[Text]" custT="1"/>
      <dgm:spPr/>
      <dgm:t>
        <a:bodyPr/>
        <a:lstStyle/>
        <a:p>
          <a:r>
            <a:rPr lang="tr-TR" sz="1000" dirty="0"/>
            <a:t>Enerji</a:t>
          </a:r>
        </a:p>
      </dgm:t>
    </dgm:pt>
    <dgm:pt modelId="{A9A9C671-5866-4BEF-9080-D003FA7711D5}" type="parTrans" cxnId="{7793ECA0-FBD5-45D9-A5CA-A22512FA8F99}">
      <dgm:prSet/>
      <dgm:spPr/>
      <dgm:t>
        <a:bodyPr/>
        <a:lstStyle/>
        <a:p>
          <a:endParaRPr lang="tr-TR" sz="1000"/>
        </a:p>
      </dgm:t>
    </dgm:pt>
    <dgm:pt modelId="{56F56EE1-6BD1-4D66-AF53-3B56C1CFB630}" type="sibTrans" cxnId="{7793ECA0-FBD5-45D9-A5CA-A22512FA8F99}">
      <dgm:prSet/>
      <dgm:spPr/>
      <dgm:t>
        <a:bodyPr/>
        <a:lstStyle/>
        <a:p>
          <a:endParaRPr lang="tr-TR" sz="1000"/>
        </a:p>
      </dgm:t>
    </dgm:pt>
    <dgm:pt modelId="{825EEB93-A946-41EF-8BB7-5E5C17701619}">
      <dgm:prSet phldrT="[Text]" custT="1"/>
      <dgm:spPr/>
      <dgm:t>
        <a:bodyPr/>
        <a:lstStyle/>
        <a:p>
          <a:r>
            <a:rPr lang="tr-TR" sz="1000" dirty="0"/>
            <a:t>Protein</a:t>
          </a:r>
        </a:p>
      </dgm:t>
    </dgm:pt>
    <dgm:pt modelId="{6A44BC4B-DE0E-4C2D-AEFF-FF3CE6E643F4}" type="parTrans" cxnId="{D835E73E-4A89-4CFA-9CA6-C9511072DC2C}">
      <dgm:prSet/>
      <dgm:spPr/>
      <dgm:t>
        <a:bodyPr/>
        <a:lstStyle/>
        <a:p>
          <a:endParaRPr lang="tr-TR" sz="1000"/>
        </a:p>
      </dgm:t>
    </dgm:pt>
    <dgm:pt modelId="{767D8E78-B5A9-4423-8958-1F15D3906BD0}" type="sibTrans" cxnId="{D835E73E-4A89-4CFA-9CA6-C9511072DC2C}">
      <dgm:prSet/>
      <dgm:spPr/>
      <dgm:t>
        <a:bodyPr/>
        <a:lstStyle/>
        <a:p>
          <a:endParaRPr lang="tr-TR" sz="1000"/>
        </a:p>
      </dgm:t>
    </dgm:pt>
    <dgm:pt modelId="{6EF71476-E4AB-420F-9D34-20A2BCEF6643}">
      <dgm:prSet phldrT="[Text]" custT="1"/>
      <dgm:spPr/>
      <dgm:t>
        <a:bodyPr/>
        <a:lstStyle/>
        <a:p>
          <a:r>
            <a:rPr lang="tr-TR" sz="1000" dirty="0"/>
            <a:t>Kas</a:t>
          </a:r>
        </a:p>
      </dgm:t>
    </dgm:pt>
    <dgm:pt modelId="{0F4A65FA-0EF4-431F-B5FA-5C9F0D8CD257}" type="parTrans" cxnId="{E87D00BA-2B98-4FEA-BDB5-C05D9E00B186}">
      <dgm:prSet/>
      <dgm:spPr/>
      <dgm:t>
        <a:bodyPr/>
        <a:lstStyle/>
        <a:p>
          <a:endParaRPr lang="tr-TR" sz="1000"/>
        </a:p>
      </dgm:t>
    </dgm:pt>
    <dgm:pt modelId="{D205C5F6-148C-4FBE-A26B-6E9657A85470}" type="sibTrans" cxnId="{E87D00BA-2B98-4FEA-BDB5-C05D9E00B186}">
      <dgm:prSet/>
      <dgm:spPr/>
      <dgm:t>
        <a:bodyPr/>
        <a:lstStyle/>
        <a:p>
          <a:endParaRPr lang="tr-TR" sz="1000"/>
        </a:p>
      </dgm:t>
    </dgm:pt>
    <dgm:pt modelId="{C66C44BD-D811-4A62-89FA-0F5B0AB1E754}">
      <dgm:prSet phldrT="[Text]" custT="1"/>
      <dgm:spPr/>
      <dgm:t>
        <a:bodyPr/>
        <a:lstStyle/>
        <a:p>
          <a:r>
            <a:rPr lang="tr-TR" sz="1000" dirty="0"/>
            <a:t>Kas fonksiyonu</a:t>
          </a:r>
        </a:p>
      </dgm:t>
    </dgm:pt>
    <dgm:pt modelId="{9330D885-05DB-4267-9077-C46480883697}" type="parTrans" cxnId="{EA16ED7E-53FE-42B0-893E-63C804AA191A}">
      <dgm:prSet/>
      <dgm:spPr/>
      <dgm:t>
        <a:bodyPr/>
        <a:lstStyle/>
        <a:p>
          <a:endParaRPr lang="tr-TR" sz="1000"/>
        </a:p>
      </dgm:t>
    </dgm:pt>
    <dgm:pt modelId="{2E6889FF-E13C-4E70-8F38-DD49811CCAF6}" type="sibTrans" cxnId="{EA16ED7E-53FE-42B0-893E-63C804AA191A}">
      <dgm:prSet/>
      <dgm:spPr/>
      <dgm:t>
        <a:bodyPr/>
        <a:lstStyle/>
        <a:p>
          <a:endParaRPr lang="tr-TR" sz="1000"/>
        </a:p>
      </dgm:t>
    </dgm:pt>
    <dgm:pt modelId="{8A804B24-3173-432B-B326-4A718103AF5B}">
      <dgm:prSet phldrT="[Text]" custT="1"/>
      <dgm:spPr/>
      <dgm:t>
        <a:bodyPr/>
        <a:lstStyle/>
        <a:p>
          <a:r>
            <a:rPr lang="tr-TR" sz="1000" dirty="0"/>
            <a:t>Gİ </a:t>
          </a:r>
          <a:r>
            <a:rPr lang="tr-TR" sz="1000" dirty="0" err="1"/>
            <a:t>Traktus</a:t>
          </a:r>
          <a:endParaRPr lang="tr-TR" sz="1000" dirty="0"/>
        </a:p>
      </dgm:t>
    </dgm:pt>
    <dgm:pt modelId="{368E1F35-AA4A-4946-A045-A86F5717C03C}" type="parTrans" cxnId="{B6AD3EE1-AAE6-4A99-969A-6C67D97EF87A}">
      <dgm:prSet/>
      <dgm:spPr/>
      <dgm:t>
        <a:bodyPr/>
        <a:lstStyle/>
        <a:p>
          <a:endParaRPr lang="tr-TR" sz="1000"/>
        </a:p>
      </dgm:t>
    </dgm:pt>
    <dgm:pt modelId="{C6485CC5-6EA0-461C-B976-A00172B3E022}" type="sibTrans" cxnId="{B6AD3EE1-AAE6-4A99-969A-6C67D97EF87A}">
      <dgm:prSet/>
      <dgm:spPr/>
      <dgm:t>
        <a:bodyPr/>
        <a:lstStyle/>
        <a:p>
          <a:endParaRPr lang="tr-TR" sz="1000"/>
        </a:p>
      </dgm:t>
    </dgm:pt>
    <dgm:pt modelId="{98E16053-6A28-4683-A185-994622C3060E}">
      <dgm:prSet phldrT="[Text]" custT="1"/>
      <dgm:spPr/>
      <dgm:t>
        <a:bodyPr/>
        <a:lstStyle/>
        <a:p>
          <a:r>
            <a:rPr lang="tr-TR" sz="1000" dirty="0"/>
            <a:t>Fonksiyonel bütünlük</a:t>
          </a:r>
        </a:p>
      </dgm:t>
    </dgm:pt>
    <dgm:pt modelId="{BB2B8609-4806-4D6F-8BCA-1DF98C823B8A}" type="parTrans" cxnId="{ABC8FBA6-2DA3-41B1-93B9-00FF483D74F5}">
      <dgm:prSet/>
      <dgm:spPr/>
      <dgm:t>
        <a:bodyPr/>
        <a:lstStyle/>
        <a:p>
          <a:endParaRPr lang="tr-TR" sz="1000"/>
        </a:p>
      </dgm:t>
    </dgm:pt>
    <dgm:pt modelId="{356E4789-3EA8-4C14-A444-08B2CAAEC048}" type="sibTrans" cxnId="{ABC8FBA6-2DA3-41B1-93B9-00FF483D74F5}">
      <dgm:prSet/>
      <dgm:spPr/>
      <dgm:t>
        <a:bodyPr/>
        <a:lstStyle/>
        <a:p>
          <a:endParaRPr lang="tr-TR" sz="1000"/>
        </a:p>
      </dgm:t>
    </dgm:pt>
    <dgm:pt modelId="{B7B1136B-787D-439D-BB33-5A47D586B4EC}">
      <dgm:prSet phldrT="[Text]" custT="1"/>
      <dgm:spPr/>
      <dgm:t>
        <a:bodyPr/>
        <a:lstStyle/>
        <a:p>
          <a:r>
            <a:rPr lang="tr-TR" sz="1000" dirty="0" err="1"/>
            <a:t>Nütriyentler</a:t>
          </a:r>
          <a:endParaRPr lang="tr-TR" sz="1000" dirty="0"/>
        </a:p>
      </dgm:t>
    </dgm:pt>
    <dgm:pt modelId="{15134695-FF05-4A43-9ED8-8C8AD8409473}" type="parTrans" cxnId="{82E6B368-15C4-4FD6-82A8-A98BDC83021F}">
      <dgm:prSet/>
      <dgm:spPr/>
      <dgm:t>
        <a:bodyPr/>
        <a:lstStyle/>
        <a:p>
          <a:endParaRPr lang="tr-TR" sz="1000"/>
        </a:p>
      </dgm:t>
    </dgm:pt>
    <dgm:pt modelId="{CF599787-FB65-4EA4-8E21-5FAAA63AFC96}" type="sibTrans" cxnId="{82E6B368-15C4-4FD6-82A8-A98BDC83021F}">
      <dgm:prSet/>
      <dgm:spPr/>
      <dgm:t>
        <a:bodyPr/>
        <a:lstStyle/>
        <a:p>
          <a:endParaRPr lang="tr-TR" sz="1000"/>
        </a:p>
      </dgm:t>
    </dgm:pt>
    <dgm:pt modelId="{41EE98B3-39EE-455C-A819-E47367DDDF01}">
      <dgm:prSet phldrT="[Text]" custT="1"/>
      <dgm:spPr/>
      <dgm:t>
        <a:bodyPr/>
        <a:lstStyle/>
        <a:p>
          <a:r>
            <a:rPr lang="tr-TR" sz="1000" dirty="0"/>
            <a:t>Duygu durum</a:t>
          </a:r>
        </a:p>
      </dgm:t>
    </dgm:pt>
    <dgm:pt modelId="{F6F371F8-1A06-4479-8BB7-65C44F604D62}" type="parTrans" cxnId="{B42727D2-D1F4-469D-926B-F39F86ADF6AF}">
      <dgm:prSet/>
      <dgm:spPr/>
      <dgm:t>
        <a:bodyPr/>
        <a:lstStyle/>
        <a:p>
          <a:endParaRPr lang="tr-TR" sz="1000"/>
        </a:p>
      </dgm:t>
    </dgm:pt>
    <dgm:pt modelId="{8AF46ADB-B4E4-42A1-989D-0C987CB4B2B6}" type="sibTrans" cxnId="{B42727D2-D1F4-469D-926B-F39F86ADF6AF}">
      <dgm:prSet/>
      <dgm:spPr/>
      <dgm:t>
        <a:bodyPr/>
        <a:lstStyle/>
        <a:p>
          <a:endParaRPr lang="tr-TR" sz="1000"/>
        </a:p>
      </dgm:t>
    </dgm:pt>
    <dgm:pt modelId="{8DC834C0-7155-44A3-A956-A7FA235DF7F1}">
      <dgm:prSet custT="1"/>
      <dgm:spPr/>
      <dgm:t>
        <a:bodyPr/>
        <a:lstStyle/>
        <a:p>
          <a:r>
            <a:rPr lang="tr-TR" sz="1000" dirty="0"/>
            <a:t>Psikolojik</a:t>
          </a:r>
        </a:p>
      </dgm:t>
    </dgm:pt>
    <dgm:pt modelId="{660179A0-F640-4A9B-8BE1-B0F5E843A76A}" type="parTrans" cxnId="{0D09561C-71C0-4086-9C0E-D1AC2F7DBD0A}">
      <dgm:prSet/>
      <dgm:spPr/>
      <dgm:t>
        <a:bodyPr/>
        <a:lstStyle/>
        <a:p>
          <a:endParaRPr lang="tr-TR" sz="1000"/>
        </a:p>
      </dgm:t>
    </dgm:pt>
    <dgm:pt modelId="{96D007F5-12FB-4BB0-BA45-AA95FF6916E0}" type="sibTrans" cxnId="{0D09561C-71C0-4086-9C0E-D1AC2F7DBD0A}">
      <dgm:prSet/>
      <dgm:spPr/>
      <dgm:t>
        <a:bodyPr/>
        <a:lstStyle/>
        <a:p>
          <a:endParaRPr lang="tr-TR" sz="1000"/>
        </a:p>
      </dgm:t>
    </dgm:pt>
    <dgm:pt modelId="{10DB907F-EE9E-46FA-946D-CB088446DC52}">
      <dgm:prSet phldrT="[Text]" custT="1"/>
      <dgm:spPr/>
      <dgm:t>
        <a:bodyPr/>
        <a:lstStyle/>
        <a:p>
          <a:r>
            <a:rPr lang="tr-TR" sz="1000" dirty="0"/>
            <a:t>Sosyal</a:t>
          </a:r>
        </a:p>
      </dgm:t>
    </dgm:pt>
    <dgm:pt modelId="{8CF89C55-FD33-4878-9CDC-FB5643916B88}" type="parTrans" cxnId="{A84DA691-80AD-450A-9217-4D9BF855DE17}">
      <dgm:prSet/>
      <dgm:spPr/>
      <dgm:t>
        <a:bodyPr/>
        <a:lstStyle/>
        <a:p>
          <a:endParaRPr lang="tr-TR" sz="1000"/>
        </a:p>
      </dgm:t>
    </dgm:pt>
    <dgm:pt modelId="{4DC8D30C-247E-4B91-86B1-8821EF1B7E7A}" type="sibTrans" cxnId="{A84DA691-80AD-450A-9217-4D9BF855DE17}">
      <dgm:prSet/>
      <dgm:spPr/>
      <dgm:t>
        <a:bodyPr/>
        <a:lstStyle/>
        <a:p>
          <a:endParaRPr lang="tr-TR" sz="1000"/>
        </a:p>
      </dgm:t>
    </dgm:pt>
    <dgm:pt modelId="{EEE51D5E-9885-48FB-815E-DF59F11AA3D2}">
      <dgm:prSet phldrT="[Text]" custT="1"/>
      <dgm:spPr/>
      <dgm:t>
        <a:bodyPr/>
        <a:lstStyle/>
        <a:p>
          <a:r>
            <a:rPr lang="tr-TR" sz="1000" dirty="0"/>
            <a:t>İnançsal</a:t>
          </a:r>
        </a:p>
      </dgm:t>
    </dgm:pt>
    <dgm:pt modelId="{8EA7983D-4B53-4188-8763-6142355C2616}" type="parTrans" cxnId="{C64307E0-7113-4466-BA7C-B3F4302DD52D}">
      <dgm:prSet/>
      <dgm:spPr/>
      <dgm:t>
        <a:bodyPr/>
        <a:lstStyle/>
        <a:p>
          <a:endParaRPr lang="tr-TR" sz="1000"/>
        </a:p>
      </dgm:t>
    </dgm:pt>
    <dgm:pt modelId="{1DE21725-0594-4C76-BDEF-391BCD40BAFF}" type="sibTrans" cxnId="{C64307E0-7113-4466-BA7C-B3F4302DD52D}">
      <dgm:prSet/>
      <dgm:spPr/>
      <dgm:t>
        <a:bodyPr/>
        <a:lstStyle/>
        <a:p>
          <a:endParaRPr lang="tr-TR" sz="1000"/>
        </a:p>
      </dgm:t>
    </dgm:pt>
    <dgm:pt modelId="{6B7955ED-1D6F-4F36-B5A1-40000C895847}">
      <dgm:prSet phldrT="[Text]" custT="1"/>
      <dgm:spPr/>
      <dgm:t>
        <a:bodyPr/>
        <a:lstStyle/>
        <a:p>
          <a:r>
            <a:rPr lang="tr-TR" sz="1000" dirty="0"/>
            <a:t>Ağrı</a:t>
          </a:r>
        </a:p>
      </dgm:t>
    </dgm:pt>
    <dgm:pt modelId="{455C3CB3-3A37-4666-8640-745A3BF43498}" type="parTrans" cxnId="{FE5F814F-1044-4A64-A301-030C8673FB47}">
      <dgm:prSet/>
      <dgm:spPr/>
      <dgm:t>
        <a:bodyPr/>
        <a:lstStyle/>
        <a:p>
          <a:endParaRPr lang="tr-TR" sz="1000"/>
        </a:p>
      </dgm:t>
    </dgm:pt>
    <dgm:pt modelId="{F462B98E-FC28-4320-8172-1A69AA0DC170}" type="sibTrans" cxnId="{FE5F814F-1044-4A64-A301-030C8673FB47}">
      <dgm:prSet/>
      <dgm:spPr/>
      <dgm:t>
        <a:bodyPr/>
        <a:lstStyle/>
        <a:p>
          <a:endParaRPr lang="tr-TR" sz="1000"/>
        </a:p>
      </dgm:t>
    </dgm:pt>
    <dgm:pt modelId="{A91109CD-B691-497A-94DC-7295EDD456A3}">
      <dgm:prSet custT="1"/>
      <dgm:spPr/>
      <dgm:t>
        <a:bodyPr/>
        <a:lstStyle/>
        <a:p>
          <a:r>
            <a:rPr lang="tr-TR" sz="1000" dirty="0"/>
            <a:t>Akut</a:t>
          </a:r>
        </a:p>
      </dgm:t>
    </dgm:pt>
    <dgm:pt modelId="{2DF6C628-407F-48C1-A1D5-D73CB6EA7253}" type="parTrans" cxnId="{C53C7C92-6AD8-423B-BD7B-34CFD993A2BB}">
      <dgm:prSet/>
      <dgm:spPr/>
      <dgm:t>
        <a:bodyPr/>
        <a:lstStyle/>
        <a:p>
          <a:endParaRPr lang="tr-TR" sz="1000"/>
        </a:p>
      </dgm:t>
    </dgm:pt>
    <dgm:pt modelId="{F240D9C3-4718-44A1-ADF9-0821785D0744}" type="sibTrans" cxnId="{C53C7C92-6AD8-423B-BD7B-34CFD993A2BB}">
      <dgm:prSet/>
      <dgm:spPr/>
      <dgm:t>
        <a:bodyPr/>
        <a:lstStyle/>
        <a:p>
          <a:endParaRPr lang="tr-TR" sz="1000"/>
        </a:p>
      </dgm:t>
    </dgm:pt>
    <dgm:pt modelId="{15831FB6-931B-419E-9796-A2B05CD6BB09}">
      <dgm:prSet phldrT="[Text]" custT="1"/>
      <dgm:spPr/>
      <dgm:t>
        <a:bodyPr/>
        <a:lstStyle/>
        <a:p>
          <a:r>
            <a:rPr lang="tr-TR" sz="1000" dirty="0"/>
            <a:t>Kronik</a:t>
          </a:r>
        </a:p>
      </dgm:t>
    </dgm:pt>
    <dgm:pt modelId="{46EA270D-C779-40CE-A5BB-6D0F16A346E5}" type="parTrans" cxnId="{6C4083EE-37BF-463C-957E-BA98DE09C177}">
      <dgm:prSet/>
      <dgm:spPr/>
      <dgm:t>
        <a:bodyPr/>
        <a:lstStyle/>
        <a:p>
          <a:endParaRPr lang="tr-TR" sz="1000"/>
        </a:p>
      </dgm:t>
    </dgm:pt>
    <dgm:pt modelId="{47CE67EC-F9D3-440E-857D-E4B304889DA2}" type="sibTrans" cxnId="{6C4083EE-37BF-463C-957E-BA98DE09C177}">
      <dgm:prSet/>
      <dgm:spPr/>
      <dgm:t>
        <a:bodyPr/>
        <a:lstStyle/>
        <a:p>
          <a:endParaRPr lang="tr-TR" sz="1000"/>
        </a:p>
      </dgm:t>
    </dgm:pt>
    <dgm:pt modelId="{392888E3-ADDF-48FF-846C-6CB919F75FCE}" type="pres">
      <dgm:prSet presAssocID="{D11CAB48-C1B9-4D41-B715-69D57AB10109}" presName="Name0" presStyleCnt="0">
        <dgm:presLayoutVars>
          <dgm:dir/>
          <dgm:animLvl val="lvl"/>
          <dgm:resizeHandles val="exact"/>
        </dgm:presLayoutVars>
      </dgm:prSet>
      <dgm:spPr/>
    </dgm:pt>
    <dgm:pt modelId="{61FEDF74-DB13-44D1-96FE-F9C9AF152672}" type="pres">
      <dgm:prSet presAssocID="{F3B6E03E-90B6-4478-A064-2AD121AC0C07}" presName="composite" presStyleCnt="0"/>
      <dgm:spPr/>
    </dgm:pt>
    <dgm:pt modelId="{4FD4EF66-5EE7-4A02-8A14-B96A825BA21F}" type="pres">
      <dgm:prSet presAssocID="{F3B6E03E-90B6-4478-A064-2AD121AC0C07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79FEA8F3-4F7F-4FF1-B6B2-12E796A6BC73}" type="pres">
      <dgm:prSet presAssocID="{F3B6E03E-90B6-4478-A064-2AD121AC0C07}" presName="desTx" presStyleLbl="alignAccFollowNode1" presStyleIdx="0" presStyleCnt="5">
        <dgm:presLayoutVars>
          <dgm:bulletEnabled val="1"/>
        </dgm:presLayoutVars>
      </dgm:prSet>
      <dgm:spPr/>
    </dgm:pt>
    <dgm:pt modelId="{D667E45B-2B13-4CF1-89E5-28462855B834}" type="pres">
      <dgm:prSet presAssocID="{5BC102A7-DBBB-4F35-8A28-83F7688E90A6}" presName="space" presStyleCnt="0"/>
      <dgm:spPr/>
    </dgm:pt>
    <dgm:pt modelId="{394B9D90-63A3-41CB-AA7C-F974E7CE42D8}" type="pres">
      <dgm:prSet presAssocID="{6EF71476-E4AB-420F-9D34-20A2BCEF6643}" presName="composite" presStyleCnt="0"/>
      <dgm:spPr/>
    </dgm:pt>
    <dgm:pt modelId="{2AAAD268-0F1E-4FC0-AD86-C92AB876F81C}" type="pres">
      <dgm:prSet presAssocID="{6EF71476-E4AB-420F-9D34-20A2BCEF6643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F60C3F84-DD3A-4BFC-B839-4692172128C3}" type="pres">
      <dgm:prSet presAssocID="{6EF71476-E4AB-420F-9D34-20A2BCEF6643}" presName="desTx" presStyleLbl="alignAccFollowNode1" presStyleIdx="1" presStyleCnt="5">
        <dgm:presLayoutVars>
          <dgm:bulletEnabled val="1"/>
        </dgm:presLayoutVars>
      </dgm:prSet>
      <dgm:spPr/>
    </dgm:pt>
    <dgm:pt modelId="{20F5DCB3-F07D-43E5-8BB9-61FE1E264F17}" type="pres">
      <dgm:prSet presAssocID="{D205C5F6-148C-4FBE-A26B-6E9657A85470}" presName="space" presStyleCnt="0"/>
      <dgm:spPr/>
    </dgm:pt>
    <dgm:pt modelId="{4F5294E1-4050-4852-AC99-C840BFBC0877}" type="pres">
      <dgm:prSet presAssocID="{8A804B24-3173-432B-B326-4A718103AF5B}" presName="composite" presStyleCnt="0"/>
      <dgm:spPr/>
    </dgm:pt>
    <dgm:pt modelId="{0E73F689-C537-423D-8D78-1A7EFEE195D3}" type="pres">
      <dgm:prSet presAssocID="{8A804B24-3173-432B-B326-4A718103AF5B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A57333E7-03E6-4E46-8339-124BB7C80A7B}" type="pres">
      <dgm:prSet presAssocID="{8A804B24-3173-432B-B326-4A718103AF5B}" presName="desTx" presStyleLbl="alignAccFollowNode1" presStyleIdx="2" presStyleCnt="5">
        <dgm:presLayoutVars>
          <dgm:bulletEnabled val="1"/>
        </dgm:presLayoutVars>
      </dgm:prSet>
      <dgm:spPr/>
    </dgm:pt>
    <dgm:pt modelId="{763E0ECF-B9A6-4B6C-8544-E251DA54527D}" type="pres">
      <dgm:prSet presAssocID="{C6485CC5-6EA0-461C-B976-A00172B3E022}" presName="space" presStyleCnt="0"/>
      <dgm:spPr/>
    </dgm:pt>
    <dgm:pt modelId="{A708AA83-D5C0-41FA-A5F7-CCA1D60D866A}" type="pres">
      <dgm:prSet presAssocID="{41EE98B3-39EE-455C-A819-E47367DDDF01}" presName="composite" presStyleCnt="0"/>
      <dgm:spPr/>
    </dgm:pt>
    <dgm:pt modelId="{EC28B752-AF7E-499A-8177-B63E0DEDF845}" type="pres">
      <dgm:prSet presAssocID="{41EE98B3-39EE-455C-A819-E47367DDDF01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16E77AC6-243B-4A7C-8F57-4811506E3F2A}" type="pres">
      <dgm:prSet presAssocID="{41EE98B3-39EE-455C-A819-E47367DDDF01}" presName="desTx" presStyleLbl="alignAccFollowNode1" presStyleIdx="3" presStyleCnt="5">
        <dgm:presLayoutVars>
          <dgm:bulletEnabled val="1"/>
        </dgm:presLayoutVars>
      </dgm:prSet>
      <dgm:spPr/>
    </dgm:pt>
    <dgm:pt modelId="{45DCA964-E7DD-48C7-8E39-0C1CC5C7863C}" type="pres">
      <dgm:prSet presAssocID="{8AF46ADB-B4E4-42A1-989D-0C987CB4B2B6}" presName="space" presStyleCnt="0"/>
      <dgm:spPr/>
    </dgm:pt>
    <dgm:pt modelId="{8F934838-A4B1-4AC2-A9A0-2BB5F71AA58C}" type="pres">
      <dgm:prSet presAssocID="{6B7955ED-1D6F-4F36-B5A1-40000C895847}" presName="composite" presStyleCnt="0"/>
      <dgm:spPr/>
    </dgm:pt>
    <dgm:pt modelId="{D7ECA7DE-6F7A-41E5-91A9-9CD4D613040E}" type="pres">
      <dgm:prSet presAssocID="{6B7955ED-1D6F-4F36-B5A1-40000C895847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A020FD70-4ABC-421B-9875-0021F14F51E8}" type="pres">
      <dgm:prSet presAssocID="{6B7955ED-1D6F-4F36-B5A1-40000C895847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410AB810-4777-46E2-BF69-BBEEEF056DDE}" type="presOf" srcId="{8A804B24-3173-432B-B326-4A718103AF5B}" destId="{0E73F689-C537-423D-8D78-1A7EFEE195D3}" srcOrd="0" destOrd="0" presId="urn:microsoft.com/office/officeart/2005/8/layout/hList1"/>
    <dgm:cxn modelId="{0D09561C-71C0-4086-9C0E-D1AC2F7DBD0A}" srcId="{41EE98B3-39EE-455C-A819-E47367DDDF01}" destId="{8DC834C0-7155-44A3-A956-A7FA235DF7F1}" srcOrd="0" destOrd="0" parTransId="{660179A0-F640-4A9B-8BE1-B0F5E843A76A}" sibTransId="{96D007F5-12FB-4BB0-BA45-AA95FF6916E0}"/>
    <dgm:cxn modelId="{A12F1921-9683-44BA-8052-B580FF7E3638}" type="presOf" srcId="{10F15A4B-A129-42A0-A90A-D8BB6AA1F25F}" destId="{79FEA8F3-4F7F-4FF1-B6B2-12E796A6BC73}" srcOrd="0" destOrd="0" presId="urn:microsoft.com/office/officeart/2005/8/layout/hList1"/>
    <dgm:cxn modelId="{4DEDB823-8777-40E4-BD4D-71D116ED61F9}" srcId="{D11CAB48-C1B9-4D41-B715-69D57AB10109}" destId="{F3B6E03E-90B6-4478-A064-2AD121AC0C07}" srcOrd="0" destOrd="0" parTransId="{9F592DB7-B822-4EC0-9856-1C64BDB90B9B}" sibTransId="{5BC102A7-DBBB-4F35-8A28-83F7688E90A6}"/>
    <dgm:cxn modelId="{7FC9CE2C-5AC0-4BD1-BE41-8B3744580E8C}" type="presOf" srcId="{10DB907F-EE9E-46FA-946D-CB088446DC52}" destId="{16E77AC6-243B-4A7C-8F57-4811506E3F2A}" srcOrd="0" destOrd="1" presId="urn:microsoft.com/office/officeart/2005/8/layout/hList1"/>
    <dgm:cxn modelId="{FA790437-817D-45EA-9713-9D702245CD49}" type="presOf" srcId="{6EF71476-E4AB-420F-9D34-20A2BCEF6643}" destId="{2AAAD268-0F1E-4FC0-AD86-C92AB876F81C}" srcOrd="0" destOrd="0" presId="urn:microsoft.com/office/officeart/2005/8/layout/hList1"/>
    <dgm:cxn modelId="{D835E73E-4A89-4CFA-9CA6-C9511072DC2C}" srcId="{F3B6E03E-90B6-4478-A064-2AD121AC0C07}" destId="{825EEB93-A946-41EF-8BB7-5E5C17701619}" srcOrd="1" destOrd="0" parTransId="{6A44BC4B-DE0E-4C2D-AEFF-FF3CE6E643F4}" sibTransId="{767D8E78-B5A9-4423-8958-1F15D3906BD0}"/>
    <dgm:cxn modelId="{A9CDE75B-5C68-47EA-AA32-441E2FA56D5F}" type="presOf" srcId="{41EE98B3-39EE-455C-A819-E47367DDDF01}" destId="{EC28B752-AF7E-499A-8177-B63E0DEDF845}" srcOrd="0" destOrd="0" presId="urn:microsoft.com/office/officeart/2005/8/layout/hList1"/>
    <dgm:cxn modelId="{0FC9F062-C4BE-44B4-B7E1-DA4E98D229CD}" type="presOf" srcId="{B7B1136B-787D-439D-BB33-5A47D586B4EC}" destId="{79FEA8F3-4F7F-4FF1-B6B2-12E796A6BC73}" srcOrd="0" destOrd="2" presId="urn:microsoft.com/office/officeart/2005/8/layout/hList1"/>
    <dgm:cxn modelId="{82E6B368-15C4-4FD6-82A8-A98BDC83021F}" srcId="{F3B6E03E-90B6-4478-A064-2AD121AC0C07}" destId="{B7B1136B-787D-439D-BB33-5A47D586B4EC}" srcOrd="2" destOrd="0" parTransId="{15134695-FF05-4A43-9ED8-8C8AD8409473}" sibTransId="{CF599787-FB65-4EA4-8E21-5FAAA63AFC96}"/>
    <dgm:cxn modelId="{752A4D6C-39B0-4E58-818D-4CAA91C32FE0}" type="presOf" srcId="{EEE51D5E-9885-48FB-815E-DF59F11AA3D2}" destId="{16E77AC6-243B-4A7C-8F57-4811506E3F2A}" srcOrd="0" destOrd="2" presId="urn:microsoft.com/office/officeart/2005/8/layout/hList1"/>
    <dgm:cxn modelId="{FE5F814F-1044-4A64-A301-030C8673FB47}" srcId="{D11CAB48-C1B9-4D41-B715-69D57AB10109}" destId="{6B7955ED-1D6F-4F36-B5A1-40000C895847}" srcOrd="4" destOrd="0" parTransId="{455C3CB3-3A37-4666-8640-745A3BF43498}" sibTransId="{F462B98E-FC28-4320-8172-1A69AA0DC170}"/>
    <dgm:cxn modelId="{1E56D053-DE4F-4F63-AC75-1F7CFF9C5577}" type="presOf" srcId="{C66C44BD-D811-4A62-89FA-0F5B0AB1E754}" destId="{F60C3F84-DD3A-4BFC-B839-4692172128C3}" srcOrd="0" destOrd="0" presId="urn:microsoft.com/office/officeart/2005/8/layout/hList1"/>
    <dgm:cxn modelId="{7159A658-FBC3-4BCD-9E79-817A50ADA89B}" type="presOf" srcId="{D11CAB48-C1B9-4D41-B715-69D57AB10109}" destId="{392888E3-ADDF-48FF-846C-6CB919F75FCE}" srcOrd="0" destOrd="0" presId="urn:microsoft.com/office/officeart/2005/8/layout/hList1"/>
    <dgm:cxn modelId="{EA16ED7E-53FE-42B0-893E-63C804AA191A}" srcId="{6EF71476-E4AB-420F-9D34-20A2BCEF6643}" destId="{C66C44BD-D811-4A62-89FA-0F5B0AB1E754}" srcOrd="0" destOrd="0" parTransId="{9330D885-05DB-4267-9077-C46480883697}" sibTransId="{2E6889FF-E13C-4E70-8F38-DD49811CCAF6}"/>
    <dgm:cxn modelId="{DEC1F882-4021-47B4-B373-A80719C8242D}" type="presOf" srcId="{F3B6E03E-90B6-4478-A064-2AD121AC0C07}" destId="{4FD4EF66-5EE7-4A02-8A14-B96A825BA21F}" srcOrd="0" destOrd="0" presId="urn:microsoft.com/office/officeart/2005/8/layout/hList1"/>
    <dgm:cxn modelId="{8B459E90-8CA1-4A6F-9BF3-FDF89575BDF0}" type="presOf" srcId="{825EEB93-A946-41EF-8BB7-5E5C17701619}" destId="{79FEA8F3-4F7F-4FF1-B6B2-12E796A6BC73}" srcOrd="0" destOrd="1" presId="urn:microsoft.com/office/officeart/2005/8/layout/hList1"/>
    <dgm:cxn modelId="{A84DA691-80AD-450A-9217-4D9BF855DE17}" srcId="{41EE98B3-39EE-455C-A819-E47367DDDF01}" destId="{10DB907F-EE9E-46FA-946D-CB088446DC52}" srcOrd="1" destOrd="0" parTransId="{8CF89C55-FD33-4878-9CDC-FB5643916B88}" sibTransId="{4DC8D30C-247E-4B91-86B1-8821EF1B7E7A}"/>
    <dgm:cxn modelId="{C53C7C92-6AD8-423B-BD7B-34CFD993A2BB}" srcId="{6B7955ED-1D6F-4F36-B5A1-40000C895847}" destId="{A91109CD-B691-497A-94DC-7295EDD456A3}" srcOrd="0" destOrd="0" parTransId="{2DF6C628-407F-48C1-A1D5-D73CB6EA7253}" sibTransId="{F240D9C3-4718-44A1-ADF9-0821785D0744}"/>
    <dgm:cxn modelId="{7793ECA0-FBD5-45D9-A5CA-A22512FA8F99}" srcId="{F3B6E03E-90B6-4478-A064-2AD121AC0C07}" destId="{10F15A4B-A129-42A0-A90A-D8BB6AA1F25F}" srcOrd="0" destOrd="0" parTransId="{A9A9C671-5866-4BEF-9080-D003FA7711D5}" sibTransId="{56F56EE1-6BD1-4D66-AF53-3B56C1CFB630}"/>
    <dgm:cxn modelId="{ABC8FBA6-2DA3-41B1-93B9-00FF483D74F5}" srcId="{8A804B24-3173-432B-B326-4A718103AF5B}" destId="{98E16053-6A28-4683-A185-994622C3060E}" srcOrd="0" destOrd="0" parTransId="{BB2B8609-4806-4D6F-8BCA-1DF98C823B8A}" sibTransId="{356E4789-3EA8-4C14-A444-08B2CAAEC048}"/>
    <dgm:cxn modelId="{3B9594A7-63EF-4291-BEE2-901F08714B99}" type="presOf" srcId="{6B7955ED-1D6F-4F36-B5A1-40000C895847}" destId="{D7ECA7DE-6F7A-41E5-91A9-9CD4D613040E}" srcOrd="0" destOrd="0" presId="urn:microsoft.com/office/officeart/2005/8/layout/hList1"/>
    <dgm:cxn modelId="{0EC297A9-FB04-4E96-94B4-1B7FC156B29E}" type="presOf" srcId="{15831FB6-931B-419E-9796-A2B05CD6BB09}" destId="{A020FD70-4ABC-421B-9875-0021F14F51E8}" srcOrd="0" destOrd="1" presId="urn:microsoft.com/office/officeart/2005/8/layout/hList1"/>
    <dgm:cxn modelId="{E87D00BA-2B98-4FEA-BDB5-C05D9E00B186}" srcId="{D11CAB48-C1B9-4D41-B715-69D57AB10109}" destId="{6EF71476-E4AB-420F-9D34-20A2BCEF6643}" srcOrd="1" destOrd="0" parTransId="{0F4A65FA-0EF4-431F-B5FA-5C9F0D8CD257}" sibTransId="{D205C5F6-148C-4FBE-A26B-6E9657A85470}"/>
    <dgm:cxn modelId="{F6AEE4CC-A9B5-4720-A213-11A8C5F74231}" type="presOf" srcId="{8DC834C0-7155-44A3-A956-A7FA235DF7F1}" destId="{16E77AC6-243B-4A7C-8F57-4811506E3F2A}" srcOrd="0" destOrd="0" presId="urn:microsoft.com/office/officeart/2005/8/layout/hList1"/>
    <dgm:cxn modelId="{1780D7CE-995C-4DD4-AF87-271886428741}" type="presOf" srcId="{A91109CD-B691-497A-94DC-7295EDD456A3}" destId="{A020FD70-4ABC-421B-9875-0021F14F51E8}" srcOrd="0" destOrd="0" presId="urn:microsoft.com/office/officeart/2005/8/layout/hList1"/>
    <dgm:cxn modelId="{B42727D2-D1F4-469D-926B-F39F86ADF6AF}" srcId="{D11CAB48-C1B9-4D41-B715-69D57AB10109}" destId="{41EE98B3-39EE-455C-A819-E47367DDDF01}" srcOrd="3" destOrd="0" parTransId="{F6F371F8-1A06-4479-8BB7-65C44F604D62}" sibTransId="{8AF46ADB-B4E4-42A1-989D-0C987CB4B2B6}"/>
    <dgm:cxn modelId="{C64307E0-7113-4466-BA7C-B3F4302DD52D}" srcId="{41EE98B3-39EE-455C-A819-E47367DDDF01}" destId="{EEE51D5E-9885-48FB-815E-DF59F11AA3D2}" srcOrd="2" destOrd="0" parTransId="{8EA7983D-4B53-4188-8763-6142355C2616}" sibTransId="{1DE21725-0594-4C76-BDEF-391BCD40BAFF}"/>
    <dgm:cxn modelId="{B6AD3EE1-AAE6-4A99-969A-6C67D97EF87A}" srcId="{D11CAB48-C1B9-4D41-B715-69D57AB10109}" destId="{8A804B24-3173-432B-B326-4A718103AF5B}" srcOrd="2" destOrd="0" parTransId="{368E1F35-AA4A-4946-A045-A86F5717C03C}" sibTransId="{C6485CC5-6EA0-461C-B976-A00172B3E022}"/>
    <dgm:cxn modelId="{56E70AE2-5DDD-442B-8DB2-6208C41A666A}" type="presOf" srcId="{98E16053-6A28-4683-A185-994622C3060E}" destId="{A57333E7-03E6-4E46-8339-124BB7C80A7B}" srcOrd="0" destOrd="0" presId="urn:microsoft.com/office/officeart/2005/8/layout/hList1"/>
    <dgm:cxn modelId="{6C4083EE-37BF-463C-957E-BA98DE09C177}" srcId="{6B7955ED-1D6F-4F36-B5A1-40000C895847}" destId="{15831FB6-931B-419E-9796-A2B05CD6BB09}" srcOrd="1" destOrd="0" parTransId="{46EA270D-C779-40CE-A5BB-6D0F16A346E5}" sibTransId="{47CE67EC-F9D3-440E-857D-E4B304889DA2}"/>
    <dgm:cxn modelId="{CA77DC9D-7B3E-4741-9936-257A14578786}" type="presParOf" srcId="{392888E3-ADDF-48FF-846C-6CB919F75FCE}" destId="{61FEDF74-DB13-44D1-96FE-F9C9AF152672}" srcOrd="0" destOrd="0" presId="urn:microsoft.com/office/officeart/2005/8/layout/hList1"/>
    <dgm:cxn modelId="{1BEC4417-71FE-47CC-A62B-B6937B8DD5E1}" type="presParOf" srcId="{61FEDF74-DB13-44D1-96FE-F9C9AF152672}" destId="{4FD4EF66-5EE7-4A02-8A14-B96A825BA21F}" srcOrd="0" destOrd="0" presId="urn:microsoft.com/office/officeart/2005/8/layout/hList1"/>
    <dgm:cxn modelId="{1E52C9F2-9B46-4109-A54C-075F946FE328}" type="presParOf" srcId="{61FEDF74-DB13-44D1-96FE-F9C9AF152672}" destId="{79FEA8F3-4F7F-4FF1-B6B2-12E796A6BC73}" srcOrd="1" destOrd="0" presId="urn:microsoft.com/office/officeart/2005/8/layout/hList1"/>
    <dgm:cxn modelId="{C6C2FD63-D0AC-4842-8339-40740EB172A8}" type="presParOf" srcId="{392888E3-ADDF-48FF-846C-6CB919F75FCE}" destId="{D667E45B-2B13-4CF1-89E5-28462855B834}" srcOrd="1" destOrd="0" presId="urn:microsoft.com/office/officeart/2005/8/layout/hList1"/>
    <dgm:cxn modelId="{7FF622D7-19C0-4AED-A778-22AAC8597C6C}" type="presParOf" srcId="{392888E3-ADDF-48FF-846C-6CB919F75FCE}" destId="{394B9D90-63A3-41CB-AA7C-F974E7CE42D8}" srcOrd="2" destOrd="0" presId="urn:microsoft.com/office/officeart/2005/8/layout/hList1"/>
    <dgm:cxn modelId="{3073A500-9817-42C0-9B39-2F754E6C1358}" type="presParOf" srcId="{394B9D90-63A3-41CB-AA7C-F974E7CE42D8}" destId="{2AAAD268-0F1E-4FC0-AD86-C92AB876F81C}" srcOrd="0" destOrd="0" presId="urn:microsoft.com/office/officeart/2005/8/layout/hList1"/>
    <dgm:cxn modelId="{D4B78636-324D-4327-BACA-DCB8612EB1CB}" type="presParOf" srcId="{394B9D90-63A3-41CB-AA7C-F974E7CE42D8}" destId="{F60C3F84-DD3A-4BFC-B839-4692172128C3}" srcOrd="1" destOrd="0" presId="urn:microsoft.com/office/officeart/2005/8/layout/hList1"/>
    <dgm:cxn modelId="{7737D607-FFC0-4586-9B46-B99FF94B0BF3}" type="presParOf" srcId="{392888E3-ADDF-48FF-846C-6CB919F75FCE}" destId="{20F5DCB3-F07D-43E5-8BB9-61FE1E264F17}" srcOrd="3" destOrd="0" presId="urn:microsoft.com/office/officeart/2005/8/layout/hList1"/>
    <dgm:cxn modelId="{6DB64737-3188-40A1-82B4-AFAEF1F90283}" type="presParOf" srcId="{392888E3-ADDF-48FF-846C-6CB919F75FCE}" destId="{4F5294E1-4050-4852-AC99-C840BFBC0877}" srcOrd="4" destOrd="0" presId="urn:microsoft.com/office/officeart/2005/8/layout/hList1"/>
    <dgm:cxn modelId="{46F467D5-820B-41CC-891B-EDA724D28AB2}" type="presParOf" srcId="{4F5294E1-4050-4852-AC99-C840BFBC0877}" destId="{0E73F689-C537-423D-8D78-1A7EFEE195D3}" srcOrd="0" destOrd="0" presId="urn:microsoft.com/office/officeart/2005/8/layout/hList1"/>
    <dgm:cxn modelId="{C2521430-4F56-4550-AF84-616CBB2B3AF5}" type="presParOf" srcId="{4F5294E1-4050-4852-AC99-C840BFBC0877}" destId="{A57333E7-03E6-4E46-8339-124BB7C80A7B}" srcOrd="1" destOrd="0" presId="urn:microsoft.com/office/officeart/2005/8/layout/hList1"/>
    <dgm:cxn modelId="{7C06394D-5F19-4BFC-BCF8-2587D8519180}" type="presParOf" srcId="{392888E3-ADDF-48FF-846C-6CB919F75FCE}" destId="{763E0ECF-B9A6-4B6C-8544-E251DA54527D}" srcOrd="5" destOrd="0" presId="urn:microsoft.com/office/officeart/2005/8/layout/hList1"/>
    <dgm:cxn modelId="{522DAABA-F160-4166-BB25-869868A7A00C}" type="presParOf" srcId="{392888E3-ADDF-48FF-846C-6CB919F75FCE}" destId="{A708AA83-D5C0-41FA-A5F7-CCA1D60D866A}" srcOrd="6" destOrd="0" presId="urn:microsoft.com/office/officeart/2005/8/layout/hList1"/>
    <dgm:cxn modelId="{4769533C-8C90-4432-A794-3752F35C3902}" type="presParOf" srcId="{A708AA83-D5C0-41FA-A5F7-CCA1D60D866A}" destId="{EC28B752-AF7E-499A-8177-B63E0DEDF845}" srcOrd="0" destOrd="0" presId="urn:microsoft.com/office/officeart/2005/8/layout/hList1"/>
    <dgm:cxn modelId="{7D137420-C4BD-45E4-AABA-0FFBA3D0E091}" type="presParOf" srcId="{A708AA83-D5C0-41FA-A5F7-CCA1D60D866A}" destId="{16E77AC6-243B-4A7C-8F57-4811506E3F2A}" srcOrd="1" destOrd="0" presId="urn:microsoft.com/office/officeart/2005/8/layout/hList1"/>
    <dgm:cxn modelId="{B82ED9AE-661C-465D-930A-06D97D76CDF8}" type="presParOf" srcId="{392888E3-ADDF-48FF-846C-6CB919F75FCE}" destId="{45DCA964-E7DD-48C7-8E39-0C1CC5C7863C}" srcOrd="7" destOrd="0" presId="urn:microsoft.com/office/officeart/2005/8/layout/hList1"/>
    <dgm:cxn modelId="{DF7230A2-FE33-4172-8D13-53A5B5B2A604}" type="presParOf" srcId="{392888E3-ADDF-48FF-846C-6CB919F75FCE}" destId="{8F934838-A4B1-4AC2-A9A0-2BB5F71AA58C}" srcOrd="8" destOrd="0" presId="urn:microsoft.com/office/officeart/2005/8/layout/hList1"/>
    <dgm:cxn modelId="{2981ECE2-3D2E-43E9-8AF5-05519219BB6E}" type="presParOf" srcId="{8F934838-A4B1-4AC2-A9A0-2BB5F71AA58C}" destId="{D7ECA7DE-6F7A-41E5-91A9-9CD4D613040E}" srcOrd="0" destOrd="0" presId="urn:microsoft.com/office/officeart/2005/8/layout/hList1"/>
    <dgm:cxn modelId="{07ADD2E2-12B7-435B-AEE1-956354FD6728}" type="presParOf" srcId="{8F934838-A4B1-4AC2-A9A0-2BB5F71AA58C}" destId="{A020FD70-4ABC-421B-9875-0021F14F51E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D4EF66-5EE7-4A02-8A14-B96A825BA21F}">
      <dsp:nvSpPr>
        <dsp:cNvPr id="0" name=""/>
        <dsp:cNvSpPr/>
      </dsp:nvSpPr>
      <dsp:spPr>
        <a:xfrm>
          <a:off x="2503" y="725"/>
          <a:ext cx="959500" cy="383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00" kern="1200" dirty="0" err="1"/>
            <a:t>Nütrisyon</a:t>
          </a:r>
          <a:endParaRPr lang="tr-TR" sz="1000" kern="1200" dirty="0"/>
        </a:p>
      </dsp:txBody>
      <dsp:txXfrm>
        <a:off x="2503" y="725"/>
        <a:ext cx="959500" cy="383800"/>
      </dsp:txXfrm>
    </dsp:sp>
    <dsp:sp modelId="{79FEA8F3-4F7F-4FF1-B6B2-12E796A6BC73}">
      <dsp:nvSpPr>
        <dsp:cNvPr id="0" name=""/>
        <dsp:cNvSpPr/>
      </dsp:nvSpPr>
      <dsp:spPr>
        <a:xfrm>
          <a:off x="2503" y="384525"/>
          <a:ext cx="959500" cy="65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Enerji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Protein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 err="1"/>
            <a:t>Nütriyentler</a:t>
          </a:r>
          <a:endParaRPr lang="tr-TR" sz="1000" kern="1200" dirty="0"/>
        </a:p>
      </dsp:txBody>
      <dsp:txXfrm>
        <a:off x="2503" y="384525"/>
        <a:ext cx="959500" cy="658800"/>
      </dsp:txXfrm>
    </dsp:sp>
    <dsp:sp modelId="{2AAAD268-0F1E-4FC0-AD86-C92AB876F81C}">
      <dsp:nvSpPr>
        <dsp:cNvPr id="0" name=""/>
        <dsp:cNvSpPr/>
      </dsp:nvSpPr>
      <dsp:spPr>
        <a:xfrm>
          <a:off x="1096333" y="725"/>
          <a:ext cx="959500" cy="383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00" kern="1200" dirty="0"/>
            <a:t>Kas</a:t>
          </a:r>
        </a:p>
      </dsp:txBody>
      <dsp:txXfrm>
        <a:off x="1096333" y="725"/>
        <a:ext cx="959500" cy="383800"/>
      </dsp:txXfrm>
    </dsp:sp>
    <dsp:sp modelId="{F60C3F84-DD3A-4BFC-B839-4692172128C3}">
      <dsp:nvSpPr>
        <dsp:cNvPr id="0" name=""/>
        <dsp:cNvSpPr/>
      </dsp:nvSpPr>
      <dsp:spPr>
        <a:xfrm>
          <a:off x="1096333" y="384525"/>
          <a:ext cx="959500" cy="65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Kas fonksiyonu</a:t>
          </a:r>
        </a:p>
      </dsp:txBody>
      <dsp:txXfrm>
        <a:off x="1096333" y="384525"/>
        <a:ext cx="959500" cy="658800"/>
      </dsp:txXfrm>
    </dsp:sp>
    <dsp:sp modelId="{0E73F689-C537-423D-8D78-1A7EFEE195D3}">
      <dsp:nvSpPr>
        <dsp:cNvPr id="0" name=""/>
        <dsp:cNvSpPr/>
      </dsp:nvSpPr>
      <dsp:spPr>
        <a:xfrm>
          <a:off x="2190163" y="725"/>
          <a:ext cx="959500" cy="383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00" kern="1200" dirty="0"/>
            <a:t>Gİ </a:t>
          </a:r>
          <a:r>
            <a:rPr lang="tr-TR" sz="1000" kern="1200" dirty="0" err="1"/>
            <a:t>Traktus</a:t>
          </a:r>
          <a:endParaRPr lang="tr-TR" sz="1000" kern="1200" dirty="0"/>
        </a:p>
      </dsp:txBody>
      <dsp:txXfrm>
        <a:off x="2190163" y="725"/>
        <a:ext cx="959500" cy="383800"/>
      </dsp:txXfrm>
    </dsp:sp>
    <dsp:sp modelId="{A57333E7-03E6-4E46-8339-124BB7C80A7B}">
      <dsp:nvSpPr>
        <dsp:cNvPr id="0" name=""/>
        <dsp:cNvSpPr/>
      </dsp:nvSpPr>
      <dsp:spPr>
        <a:xfrm>
          <a:off x="2190163" y="384525"/>
          <a:ext cx="959500" cy="65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Fonksiyonel bütünlük</a:t>
          </a:r>
        </a:p>
      </dsp:txBody>
      <dsp:txXfrm>
        <a:off x="2190163" y="384525"/>
        <a:ext cx="959500" cy="658800"/>
      </dsp:txXfrm>
    </dsp:sp>
    <dsp:sp modelId="{EC28B752-AF7E-499A-8177-B63E0DEDF845}">
      <dsp:nvSpPr>
        <dsp:cNvPr id="0" name=""/>
        <dsp:cNvSpPr/>
      </dsp:nvSpPr>
      <dsp:spPr>
        <a:xfrm>
          <a:off x="3283993" y="725"/>
          <a:ext cx="959500" cy="383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00" kern="1200" dirty="0"/>
            <a:t>Duygu durum</a:t>
          </a:r>
        </a:p>
      </dsp:txBody>
      <dsp:txXfrm>
        <a:off x="3283993" y="725"/>
        <a:ext cx="959500" cy="383800"/>
      </dsp:txXfrm>
    </dsp:sp>
    <dsp:sp modelId="{16E77AC6-243B-4A7C-8F57-4811506E3F2A}">
      <dsp:nvSpPr>
        <dsp:cNvPr id="0" name=""/>
        <dsp:cNvSpPr/>
      </dsp:nvSpPr>
      <dsp:spPr>
        <a:xfrm>
          <a:off x="3283993" y="384525"/>
          <a:ext cx="959500" cy="65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Psikolojik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Sosyal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İnançsal</a:t>
          </a:r>
        </a:p>
      </dsp:txBody>
      <dsp:txXfrm>
        <a:off x="3283993" y="384525"/>
        <a:ext cx="959500" cy="658800"/>
      </dsp:txXfrm>
    </dsp:sp>
    <dsp:sp modelId="{D7ECA7DE-6F7A-41E5-91A9-9CD4D613040E}">
      <dsp:nvSpPr>
        <dsp:cNvPr id="0" name=""/>
        <dsp:cNvSpPr/>
      </dsp:nvSpPr>
      <dsp:spPr>
        <a:xfrm>
          <a:off x="4377823" y="725"/>
          <a:ext cx="959500" cy="383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000" kern="1200" dirty="0"/>
            <a:t>Ağrı</a:t>
          </a:r>
        </a:p>
      </dsp:txBody>
      <dsp:txXfrm>
        <a:off x="4377823" y="725"/>
        <a:ext cx="959500" cy="383800"/>
      </dsp:txXfrm>
    </dsp:sp>
    <dsp:sp modelId="{A020FD70-4ABC-421B-9875-0021F14F51E8}">
      <dsp:nvSpPr>
        <dsp:cNvPr id="0" name=""/>
        <dsp:cNvSpPr/>
      </dsp:nvSpPr>
      <dsp:spPr>
        <a:xfrm>
          <a:off x="4377823" y="384525"/>
          <a:ext cx="959500" cy="658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Akut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000" kern="1200" dirty="0"/>
            <a:t>Kronik</a:t>
          </a:r>
        </a:p>
      </dsp:txBody>
      <dsp:txXfrm>
        <a:off x="4377823" y="384525"/>
        <a:ext cx="959500" cy="65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E4FB0-0DDB-4987-860F-EF8D4A673B5F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EA6E3-013E-44FB-9A3F-98B56A80DCC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770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2AD76-0AD0-400C-8F35-C3A6DEB43B46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BDBA1-695B-4866-8B8B-99B02CDA86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415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53E62C-A60C-43DE-91D7-96757F74B1FF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78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Malnütrisyon tanısını daha objektif bir şekilde tanısını koymak istediğimiz noktada ise; GLIM Kriterleri dediğimiz ESPEN yani sıkça kılavuzlarını da takip ettiğimiz Avrupa Klinik Beslenme Derneğinin 2018 yılının sonunda yayınladığı güncel olarak da birçok yayının da kullandığı, birçok mecrada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validasyonu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yapılmış kriterleri kullanabiliriz.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GLIM kriterleri bize malnütrisyon tanısını çok vakit almadan, basit şekilde koyabileceğimiz gösteriyor. Kriterleri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Fenotipil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ve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etyolojik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olarak 2’ye ayırmış.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Fenotipik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kriterler; kilo kaybı, düşük VKI e düşük kas kütlesi;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etyolojik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kriterler ile Besin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alınmında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bir azalma ve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inflamasyon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Eğer hastada 1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fenotipik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 de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etyolojik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kriter mevcutsa hastaya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malnütre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diyebilir diyor ESPEN.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A5DBB-C7BD-4DD3-9298-DABEAACFE1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128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Tabi sadece GLIM kriterleri yok, tanı için. MUST, NRS-2002, MNA gibi bazı tarama araçlarını da </a:t>
            </a:r>
            <a:r>
              <a:rPr lang="tr-T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kullabilmekte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A5DBB-C7BD-4DD3-9298-DABEAACFE1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87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262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Low muscle mass is an independent predictor of poor clinical outcomes</a:t>
            </a:r>
            <a:endParaRPr lang="tr-TR" sz="1200" dirty="0"/>
          </a:p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Muscle mass is a major component of weight loss in cancer</a:t>
            </a:r>
            <a:endParaRPr kumimoji="0" lang="tr-TR" sz="1200" b="1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Muscle protein breakdown is increased due to reduction of protein intake, metabolic changes and increase catabolism, for example systemic inflammation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Low muscle mass in cancer has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 prevalence of 40-50% </a:t>
            </a:r>
            <a:r>
              <a:rPr kumimoji="0" lang="en-US" sz="1200" b="1" i="0" u="none" strike="noStrike" kern="1200" cap="none" spc="0" normalizeH="0" baseline="3000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4</a:t>
            </a:r>
            <a:endParaRPr kumimoji="0" lang="tr-TR" sz="1200" b="1" i="0" u="none" strike="noStrike" kern="1200" cap="none" spc="0" normalizeH="0" baseline="3000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r>
              <a:rPr kumimoji="0" lang="nl-NL" sz="1200" b="1" i="0" u="none" strike="noStrike" kern="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ＭＳ Ｐゴシック" pitchFamily="34" charset="-128"/>
                <a:cs typeface="ＭＳ Ｐゴシック" pitchFamily="100" charset="-128"/>
              </a:rPr>
              <a:t>LBM loss may represent &gt;70% </a:t>
            </a:r>
            <a:r>
              <a: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ＭＳ Ｐゴシック" pitchFamily="34" charset="-128"/>
                <a:cs typeface="ＭＳ Ｐゴシック" pitchFamily="100" charset="-128"/>
              </a:rPr>
              <a:t>of body weight loss in H&amp;N cancer patients</a:t>
            </a:r>
            <a:endParaRPr kumimoji="0" lang="tr-TR" sz="1200" b="0" i="0" u="none" strike="noStrike" kern="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ＭＳ Ｐゴシック" pitchFamily="34" charset="-128"/>
              <a:cs typeface="ＭＳ Ｐゴシック" pitchFamily="100" charset="-128"/>
            </a:endParaRPr>
          </a:p>
          <a:p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An extensive literature shows that </a:t>
            </a: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muscle mass is independently associated with poor clinical outcomes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221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98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19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FBE27F-8D99-4CAF-B65A-576E86760878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19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504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D14FB-DA9A-4E20-9B6A-E5DA4FFC139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150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037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Anorektik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ileri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evre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kanser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hastalarında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istah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artırmak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için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sınırlı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süreli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(1-3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hafta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)</a:t>
            </a:r>
          </a:p>
          <a:p>
            <a:pPr algn="l"/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kortikosteroidler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düsünülebilir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.</a:t>
            </a:r>
          </a:p>
          <a:p>
            <a:pPr algn="l"/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Yan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etkileri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(kas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kaybı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,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insülin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direnci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,</a:t>
            </a: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enfeksiyon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vs)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dikkate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alınmalıdır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.</a:t>
            </a:r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Anorektik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ileri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evre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kanser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hastalarında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istah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artırmak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için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proestinler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düsünülebilir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.</a:t>
            </a: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Potansiyel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yan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etkiler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(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tromboemboli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)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dikkate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alınmalıdır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.</a:t>
            </a:r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Dallı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zincirli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veya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diger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amino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asitler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ve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fi-FI" sz="1800" b="0" i="0" u="none" strike="noStrike" baseline="0" dirty="0">
                <a:solidFill>
                  <a:srgbClr val="71519E"/>
                </a:solidFill>
                <a:latin typeface="Bariol-Regular"/>
              </a:rPr>
              <a:t>metabolitlerinin önerilmesi için kas kütlesini</a:t>
            </a: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iyilestirdigine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yönelik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kanıtlar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yetersiz</a:t>
            </a:r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Konstipasyonun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tanı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ve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tedavisi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sonrası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erken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doyunluk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yakınması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olan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hastalarda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prokinetik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ajanlar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59AE00"/>
                </a:solidFill>
                <a:latin typeface="Bariol-Bold"/>
              </a:rPr>
              <a:t>düsünülebilir</a:t>
            </a:r>
            <a:r>
              <a:rPr lang="en-GB" sz="1800" b="1" i="0" u="none" strike="noStrike" baseline="0" dirty="0">
                <a:solidFill>
                  <a:srgbClr val="59AE00"/>
                </a:solidFill>
                <a:latin typeface="Bariol-Bold"/>
              </a:rPr>
              <a:t>.</a:t>
            </a:r>
          </a:p>
          <a:p>
            <a:pPr algn="l"/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Yan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etkiler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konusunda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dikkatli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olunmalıdır</a:t>
            </a:r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fi-FI" sz="1800" b="0" i="0" u="none" strike="noStrike" baseline="0" dirty="0">
                <a:solidFill>
                  <a:srgbClr val="71519E"/>
                </a:solidFill>
                <a:latin typeface="Bariol-Regular"/>
              </a:rPr>
              <a:t>Kanabinoidin tat ve anoreksi durumunu</a:t>
            </a: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iyilestirdigine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dair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kanıtlar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yetersiz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ve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tutarsızdır</a:t>
            </a:r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Non-steroid anti-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inlamatuar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ilaçların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kilo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kaybı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olan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hastalarda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kilo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durumunu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iyilestirdigine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dair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kanıtlar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yetersiz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ve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tutarsızdır</a:t>
            </a:r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endParaRPr lang="tr-TR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Androjenik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steroidlerin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kas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kütlesini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artırdıgına</a:t>
            </a:r>
            <a:endParaRPr lang="en-GB" sz="1800" b="0" i="0" u="none" strike="noStrike" baseline="0" dirty="0">
              <a:solidFill>
                <a:srgbClr val="71519E"/>
              </a:solidFill>
              <a:latin typeface="Bariol-Regular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71519E"/>
                </a:solidFill>
                <a:latin typeface="Bariol-Regular"/>
              </a:rPr>
              <a:t>dair</a:t>
            </a:r>
            <a:r>
              <a:rPr lang="en-GB" sz="1800" b="0" i="0" u="none" strike="noStrike" baseline="0" dirty="0">
                <a:solidFill>
                  <a:srgbClr val="71519E"/>
                </a:solidFill>
                <a:latin typeface="Bariol-Regular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kanıtlar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yetersiz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ve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 </a:t>
            </a:r>
            <a:r>
              <a:rPr lang="en-GB" sz="1800" b="1" i="0" u="none" strike="noStrike" baseline="0" dirty="0" err="1">
                <a:solidFill>
                  <a:srgbClr val="C70202"/>
                </a:solidFill>
                <a:latin typeface="Bariol-Bold"/>
              </a:rPr>
              <a:t>tutarsızdır</a:t>
            </a:r>
            <a:r>
              <a:rPr lang="en-GB" sz="1800" b="1" i="0" u="none" strike="noStrike" baseline="0" dirty="0">
                <a:solidFill>
                  <a:srgbClr val="C70202"/>
                </a:solidFill>
                <a:latin typeface="Bariol-Bold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D14FB-DA9A-4E20-9B6A-E5DA4FFC1396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810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604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234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0C4451-C238-5343-B194-556EBD535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286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5BFC43-A927-9615-AC13-B160FF739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2B8D4E2-E8FB-781D-6794-3D819707BB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AE9129-EA11-0925-2C22-99183F4D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52BCCC-7EEF-37F0-D33F-147A12AE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E62EB6-F60D-12CC-544B-95A0D917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440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5ADDFB-F6D0-52E3-0243-8C93FEEAB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FD0A548-CA92-943D-A2E2-75551F6FD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ACAA951-4510-8B7C-2349-E4D4B4C41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A2C2F2B-AB86-F932-82C2-802ACA20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EA8EC87-B365-7E7E-266F-F8395571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57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6833D6-5D40-550D-3B46-6A1ABAD60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D76FE42-F47A-010B-B16F-74AE49345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ECC19D6-C29F-968F-910F-D5D36F4F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FBAEEA9-1B7D-BD9B-8C93-DC4A12C89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14B4F2A-2A8D-303B-332F-3FD68DD8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43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6762A9-7705-B426-7CBF-ACBA5038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97741C-FEC7-62E0-EFE6-7B0E0B6F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E264662-E996-E001-FF15-B9623DA26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3998D5A-2069-963B-92BB-A7534AAC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03C62AB-1121-A142-6F85-74FF47BE5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18021FA-E455-3C7D-D0FE-08F18E386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367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EB22B9-5BFE-8A36-3159-CD9145733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B13596-A862-0AB3-B3FC-E711B9DFD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F76D253-39D6-E3D3-14AE-3385F489B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5ED8C98-A89E-D92B-7C39-61053BEB1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3832022-BBCC-419D-C3E6-0ADE981C4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2FC085E-F52A-1A23-2198-65393AE9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7151C7D-9601-2405-7DA0-053836FA0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29CCB65-5BDB-FD91-A4BE-7CF71C5C4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38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C546B94-4EF6-8984-4207-01E69339D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C5D4B68-F47A-E1C3-884B-224EA7B80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F63E6B2-5754-ED88-E78B-973E20D91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FD81443-C621-24D8-87A1-57F99E3C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978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DEFD560-90AA-19D6-BD72-3ED0CB3D4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F3A009E-561F-13DC-6407-DE1047CDA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F92C6D1-8474-F7EB-33B1-66C108CD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38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8FAA5C-F361-E12D-F54B-A9157A37E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D484BD7-D01F-F6D8-EE1B-C7C073250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D980E3F-ABB9-7943-961C-CA7785006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0BD41F0-CD6B-7E1F-153D-E2DB74696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558B55E-968D-EAEB-17CE-63771EE7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47E5098-B6D1-DE4D-84B5-FB5C4699A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198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CF1B68-997F-6324-7150-DE07A3B1F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453B53DF-DE4C-E6C6-C5E8-2D7313942D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F14AF49-D3C5-A956-B70A-DDA2813A1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2B564E0-AF45-9334-D83C-02763640A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5CFA150-B7AB-8076-B899-52275A92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20471AF-AFA6-73F9-806A-ED8C76B0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1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1D1576-4F46-A8A1-263B-7D7413565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380263E-F447-A239-268C-C383C38CD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23CA40-716D-CA2C-D682-A76239C4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ACB515F-95E8-A856-0BC6-FB8DA4EEA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2B96F7B-E578-1C66-25A3-218DF7DF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0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9DB58AE-CA92-236F-5179-FCE246F7AA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011A2B8-91AE-EDB9-5458-5156DB702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C9D0584-9AB6-3984-9116-68B2EE31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0D9CD6-50EB-9FE2-381F-854E25214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4A1B1B7-6B6B-DACA-16B3-BCAD6669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51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4883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0088" y="42760"/>
            <a:ext cx="10284387" cy="773762"/>
          </a:xfrm>
        </p:spPr>
        <p:txBody>
          <a:bodyPr>
            <a:noAutofit/>
          </a:bodyPr>
          <a:lstStyle>
            <a:lvl1pPr>
              <a:defRPr b="1" baseline="0"/>
            </a:lvl1pPr>
          </a:lstStyle>
          <a:p>
            <a:r>
              <a:rPr lang="en-US" dirty="0"/>
              <a:t>Heading Calibri Bold 26pt Caps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00088" y="814280"/>
            <a:ext cx="10286160" cy="600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350" b="0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3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4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Calibri Regular 18pt Caps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734426-3B95-B04C-8B4F-1A73A2FFE524}"/>
              </a:ext>
            </a:extLst>
          </p:cNvPr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fld id="{EF13E575-C2CE-40EC-9B35-D16B08402F23}" type="datetimeFigureOut">
              <a:rPr lang="tr-TR" smtClean="0"/>
              <a:t>14.01.2023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AC559-70C5-1542-924B-705FCA3E358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BEE39-63B8-FD41-B36E-93DE77CB6E43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45755E9D-C527-4861-A294-F5A45258CE2C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5E8DBE2-25C0-0246-94EF-FABC11ED39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9248" y="1484312"/>
            <a:ext cx="11013327" cy="4465637"/>
          </a:xfrm>
        </p:spPr>
        <p:txBody>
          <a:bodyPr rIns="0" bIns="0" numCol="1" spcCol="180000">
            <a:noAutofit/>
          </a:bodyPr>
          <a:lstStyle>
            <a:lvl1pPr>
              <a:defRPr sz="1350"/>
            </a:lvl1pPr>
            <a:lvl2pPr>
              <a:defRPr sz="1350"/>
            </a:lvl2pPr>
          </a:lstStyle>
          <a:p>
            <a:pPr lvl="1"/>
            <a:r>
              <a:rPr lang="en-US" dirty="0"/>
              <a:t>Paragraph Headline 18pt Calibri Bold 1 Column</a:t>
            </a:r>
          </a:p>
          <a:p>
            <a:pPr lvl="0"/>
            <a:r>
              <a:rPr lang="en-US" dirty="0"/>
              <a:t>Body copy Calibri Regular 18pt 3 Columns. Od </a:t>
            </a:r>
            <a:r>
              <a:rPr lang="en-US" dirty="0" err="1"/>
              <a:t>utempossi</a:t>
            </a:r>
            <a:r>
              <a:rPr lang="en-US" dirty="0"/>
              <a:t> </a:t>
            </a:r>
            <a:r>
              <a:rPr lang="en-US" dirty="0" err="1"/>
              <a:t>nonsedi</a:t>
            </a:r>
            <a:r>
              <a:rPr lang="en-US" dirty="0"/>
              <a:t> re </a:t>
            </a:r>
            <a:r>
              <a:rPr lang="en-US" dirty="0" err="1"/>
              <a:t>aut</a:t>
            </a:r>
            <a:r>
              <a:rPr lang="en-US" dirty="0"/>
              <a:t> a quo </a:t>
            </a:r>
            <a:r>
              <a:rPr lang="en-US" dirty="0" err="1"/>
              <a:t>blandel</a:t>
            </a:r>
            <a:r>
              <a:rPr lang="en-US" dirty="0"/>
              <a:t> </a:t>
            </a:r>
            <a:r>
              <a:rPr lang="en-US" dirty="0" err="1"/>
              <a:t>endelesed</a:t>
            </a:r>
            <a:r>
              <a:rPr lang="en-US" dirty="0"/>
              <a:t> que </a:t>
            </a:r>
            <a:r>
              <a:rPr lang="en-US" dirty="0" err="1"/>
              <a:t>ventio</a:t>
            </a:r>
            <a:r>
              <a:rPr lang="en-US" dirty="0"/>
              <a:t> </a:t>
            </a:r>
            <a:r>
              <a:rPr lang="en-US" dirty="0" err="1"/>
              <a:t>oditati</a:t>
            </a:r>
            <a:r>
              <a:rPr lang="en-US" dirty="0"/>
              <a:t> </a:t>
            </a:r>
            <a:r>
              <a:rPr lang="en-US" dirty="0" err="1"/>
              <a:t>berovide</a:t>
            </a:r>
            <a:r>
              <a:rPr lang="en-US" dirty="0"/>
              <a:t> res </a:t>
            </a:r>
            <a:r>
              <a:rPr lang="en-US" dirty="0" err="1"/>
              <a:t>nonem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moditium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ex </a:t>
            </a:r>
            <a:r>
              <a:rPr lang="en-US" dirty="0" err="1"/>
              <a:t>endis</a:t>
            </a:r>
            <a:r>
              <a:rPr lang="en-US" dirty="0"/>
              <a:t> ma </a:t>
            </a:r>
            <a:r>
              <a:rPr lang="en-US" dirty="0" err="1"/>
              <a:t>cor</a:t>
            </a:r>
            <a:r>
              <a:rPr lang="en-US" dirty="0"/>
              <a:t> </a:t>
            </a:r>
            <a:r>
              <a:rPr lang="en-US" dirty="0" err="1"/>
              <a:t>maio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sinimod</a:t>
            </a:r>
            <a:r>
              <a:rPr lang="en-US" dirty="0"/>
              <a:t> </a:t>
            </a:r>
            <a:r>
              <a:rPr lang="en-US" dirty="0" err="1"/>
              <a:t>modist</a:t>
            </a:r>
            <a:r>
              <a:rPr lang="en-US" dirty="0"/>
              <a:t>. </a:t>
            </a:r>
          </a:p>
          <a:p>
            <a:pPr lvl="1"/>
            <a:r>
              <a:rPr lang="en-US" dirty="0"/>
              <a:t>Con </a:t>
            </a:r>
            <a:r>
              <a:rPr lang="en-US" dirty="0" err="1"/>
              <a:t>volorem</a:t>
            </a:r>
            <a:r>
              <a:rPr lang="en-US" dirty="0"/>
              <a:t> </a:t>
            </a:r>
            <a:r>
              <a:rPr lang="en-US" dirty="0" err="1"/>
              <a:t>poritiis</a:t>
            </a:r>
            <a:r>
              <a:rPr lang="en-US" dirty="0"/>
              <a:t> que </a:t>
            </a:r>
            <a:r>
              <a:rPr lang="en-US" dirty="0" err="1"/>
              <a:t>aceperio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Itat</a:t>
            </a:r>
            <a:r>
              <a:rPr lang="en-US" dirty="0"/>
              <a:t> </a:t>
            </a:r>
            <a:r>
              <a:rPr lang="en-US" dirty="0" err="1"/>
              <a:t>faccatendi</a:t>
            </a:r>
            <a:r>
              <a:rPr lang="en-US" dirty="0"/>
              <a:t> </a:t>
            </a:r>
            <a:r>
              <a:rPr lang="en-US" dirty="0" err="1"/>
              <a:t>coriam</a:t>
            </a:r>
            <a:r>
              <a:rPr lang="en-US" dirty="0"/>
              <a:t> </a:t>
            </a:r>
            <a:r>
              <a:rPr lang="en-US" dirty="0" err="1"/>
              <a:t>cullore</a:t>
            </a:r>
            <a:r>
              <a:rPr lang="en-US" dirty="0"/>
              <a:t> </a:t>
            </a:r>
            <a:r>
              <a:rPr lang="en-US" dirty="0" err="1"/>
              <a:t>perecus</a:t>
            </a:r>
            <a:r>
              <a:rPr lang="en-US" dirty="0"/>
              <a:t> </a:t>
            </a:r>
            <a:r>
              <a:rPr lang="en-US" dirty="0" err="1"/>
              <a:t>daectatecus</a:t>
            </a:r>
            <a:r>
              <a:rPr lang="en-US" dirty="0"/>
              <a:t>, </a:t>
            </a:r>
            <a:r>
              <a:rPr lang="en-US" dirty="0" err="1"/>
              <a:t>sequis</a:t>
            </a:r>
            <a:r>
              <a:rPr lang="en-US" dirty="0"/>
              <a:t> </a:t>
            </a:r>
            <a:r>
              <a:rPr lang="en-US" dirty="0" err="1"/>
              <a:t>apidictatque</a:t>
            </a:r>
            <a:r>
              <a:rPr lang="en-US" dirty="0"/>
              <a:t> </a:t>
            </a:r>
            <a:r>
              <a:rPr lang="en-US" dirty="0" err="1"/>
              <a:t>poria</a:t>
            </a:r>
            <a:r>
              <a:rPr lang="en-US" dirty="0"/>
              <a:t> </a:t>
            </a:r>
            <a:r>
              <a:rPr lang="en-US" dirty="0" err="1"/>
              <a:t>voloribust</a:t>
            </a:r>
            <a:r>
              <a:rPr lang="en-US" dirty="0"/>
              <a:t> </a:t>
            </a:r>
            <a:r>
              <a:rPr lang="en-US" dirty="0" err="1"/>
              <a:t>prore</a:t>
            </a:r>
            <a:r>
              <a:rPr lang="en-US" dirty="0"/>
              <a:t>, </a:t>
            </a:r>
            <a:r>
              <a:rPr lang="en-US" dirty="0" err="1"/>
              <a:t>senduntistis</a:t>
            </a:r>
            <a:r>
              <a:rPr lang="en-US" dirty="0"/>
              <a:t> </a:t>
            </a:r>
            <a:r>
              <a:rPr lang="en-US" dirty="0" err="1"/>
              <a:t>exces</a:t>
            </a:r>
            <a:r>
              <a:rPr lang="en-US" dirty="0"/>
              <a:t> </a:t>
            </a:r>
            <a:r>
              <a:rPr lang="en-US" dirty="0" err="1"/>
              <a:t>acero</a:t>
            </a:r>
            <a:r>
              <a:rPr lang="en-US" dirty="0"/>
              <a:t> ex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solupta</a:t>
            </a:r>
            <a:r>
              <a:rPr lang="en-US" dirty="0"/>
              <a:t> nonet </a:t>
            </a:r>
            <a:r>
              <a:rPr lang="en-US" dirty="0" err="1"/>
              <a:t>liquis</a:t>
            </a:r>
            <a:r>
              <a:rPr lang="en-US" dirty="0"/>
              <a:t> </a:t>
            </a:r>
            <a:r>
              <a:rPr lang="en-US" dirty="0" err="1"/>
              <a:t>estemquae</a:t>
            </a:r>
            <a:r>
              <a:rPr lang="en-US" dirty="0"/>
              <a:t> </a:t>
            </a:r>
            <a:r>
              <a:rPr lang="en-US" dirty="0" err="1"/>
              <a:t>optatem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moloreped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porae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Od </a:t>
            </a:r>
            <a:r>
              <a:rPr lang="en-US" dirty="0" err="1"/>
              <a:t>utempossi</a:t>
            </a:r>
            <a:r>
              <a:rPr lang="en-US" dirty="0"/>
              <a:t> </a:t>
            </a:r>
            <a:r>
              <a:rPr lang="en-US" dirty="0" err="1"/>
              <a:t>nonsedi</a:t>
            </a:r>
            <a:r>
              <a:rPr lang="en-US" dirty="0"/>
              <a:t> re </a:t>
            </a:r>
            <a:r>
              <a:rPr lang="en-US" dirty="0" err="1"/>
              <a:t>aut</a:t>
            </a:r>
            <a:r>
              <a:rPr lang="en-US" dirty="0"/>
              <a:t> a quo </a:t>
            </a:r>
            <a:r>
              <a:rPr lang="en-US" dirty="0" err="1"/>
              <a:t>blandel</a:t>
            </a:r>
            <a:r>
              <a:rPr lang="en-US" dirty="0"/>
              <a:t> </a:t>
            </a:r>
            <a:r>
              <a:rPr lang="en-US" dirty="0" err="1"/>
              <a:t>endelesed</a:t>
            </a:r>
            <a:r>
              <a:rPr lang="en-US" dirty="0"/>
              <a:t> que </a:t>
            </a:r>
            <a:r>
              <a:rPr lang="en-US" dirty="0" err="1"/>
              <a:t>ventio</a:t>
            </a:r>
            <a:r>
              <a:rPr lang="en-US" dirty="0"/>
              <a:t> </a:t>
            </a:r>
            <a:r>
              <a:rPr lang="en-US" dirty="0" err="1"/>
              <a:t>oditati</a:t>
            </a:r>
            <a:r>
              <a:rPr lang="en-US" dirty="0"/>
              <a:t> </a:t>
            </a:r>
            <a:r>
              <a:rPr lang="en-US" dirty="0" err="1"/>
              <a:t>berovide</a:t>
            </a:r>
            <a:r>
              <a:rPr lang="en-US" dirty="0"/>
              <a:t> res </a:t>
            </a:r>
            <a:r>
              <a:rPr lang="en-US" dirty="0" err="1"/>
              <a:t>nonem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moditium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ex </a:t>
            </a:r>
            <a:r>
              <a:rPr lang="en-US" dirty="0" err="1"/>
              <a:t>endis</a:t>
            </a:r>
            <a:r>
              <a:rPr lang="en-US" dirty="0"/>
              <a:t> ma </a:t>
            </a:r>
            <a:r>
              <a:rPr lang="en-US" dirty="0" err="1"/>
              <a:t>cor</a:t>
            </a:r>
            <a:r>
              <a:rPr lang="en-US" dirty="0"/>
              <a:t> </a:t>
            </a:r>
            <a:r>
              <a:rPr lang="en-US" dirty="0" err="1"/>
              <a:t>maio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sinimod</a:t>
            </a:r>
            <a:r>
              <a:rPr lang="en-US" dirty="0"/>
              <a:t> </a:t>
            </a:r>
            <a:r>
              <a:rPr lang="en-US" dirty="0" err="1"/>
              <a:t>modist</a:t>
            </a:r>
            <a:r>
              <a:rPr lang="en-US" dirty="0"/>
              <a:t>. </a:t>
            </a:r>
          </a:p>
          <a:p>
            <a:pPr lvl="1"/>
            <a:r>
              <a:rPr lang="en-US" dirty="0"/>
              <a:t>Con </a:t>
            </a:r>
            <a:r>
              <a:rPr lang="en-US" dirty="0" err="1"/>
              <a:t>volorem</a:t>
            </a:r>
            <a:r>
              <a:rPr lang="en-US" dirty="0"/>
              <a:t> </a:t>
            </a:r>
            <a:r>
              <a:rPr lang="en-US" dirty="0" err="1"/>
              <a:t>poritiis</a:t>
            </a:r>
            <a:r>
              <a:rPr lang="en-US" dirty="0"/>
              <a:t> que </a:t>
            </a:r>
            <a:r>
              <a:rPr lang="en-US" dirty="0" err="1"/>
              <a:t>aceperio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Itat</a:t>
            </a:r>
            <a:r>
              <a:rPr lang="en-US" dirty="0"/>
              <a:t> </a:t>
            </a:r>
            <a:r>
              <a:rPr lang="en-US" dirty="0" err="1"/>
              <a:t>faccatendi</a:t>
            </a:r>
            <a:r>
              <a:rPr lang="en-US" dirty="0"/>
              <a:t> </a:t>
            </a:r>
            <a:r>
              <a:rPr lang="en-US" dirty="0" err="1"/>
              <a:t>coriam</a:t>
            </a:r>
            <a:r>
              <a:rPr lang="en-US" dirty="0"/>
              <a:t> </a:t>
            </a:r>
            <a:r>
              <a:rPr lang="en-US" dirty="0" err="1"/>
              <a:t>cullore</a:t>
            </a:r>
            <a:r>
              <a:rPr lang="en-US" dirty="0"/>
              <a:t> </a:t>
            </a:r>
            <a:r>
              <a:rPr lang="en-US" dirty="0" err="1"/>
              <a:t>perecus</a:t>
            </a:r>
            <a:r>
              <a:rPr lang="en-US" dirty="0"/>
              <a:t> </a:t>
            </a:r>
            <a:r>
              <a:rPr lang="en-US" dirty="0" err="1"/>
              <a:t>daectatecus</a:t>
            </a:r>
            <a:r>
              <a:rPr lang="en-US" dirty="0"/>
              <a:t>, </a:t>
            </a:r>
            <a:r>
              <a:rPr lang="en-US" dirty="0" err="1"/>
              <a:t>sequis</a:t>
            </a:r>
            <a:r>
              <a:rPr lang="en-US" dirty="0"/>
              <a:t> </a:t>
            </a:r>
            <a:r>
              <a:rPr lang="en-US" dirty="0" err="1"/>
              <a:t>apidictatque</a:t>
            </a:r>
            <a:r>
              <a:rPr lang="en-US" dirty="0"/>
              <a:t> </a:t>
            </a:r>
            <a:r>
              <a:rPr lang="en-US" dirty="0" err="1"/>
              <a:t>exces</a:t>
            </a:r>
            <a:r>
              <a:rPr lang="en-US" dirty="0"/>
              <a:t> </a:t>
            </a:r>
            <a:r>
              <a:rPr lang="en-US" dirty="0" err="1"/>
              <a:t>acero</a:t>
            </a:r>
            <a:r>
              <a:rPr lang="en-US" dirty="0"/>
              <a:t> ex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solupta</a:t>
            </a:r>
            <a:r>
              <a:rPr lang="en-US" dirty="0"/>
              <a:t> nonet </a:t>
            </a:r>
            <a:r>
              <a:rPr lang="en-US" dirty="0" err="1"/>
              <a:t>liquis</a:t>
            </a:r>
            <a:r>
              <a:rPr lang="en-US" dirty="0"/>
              <a:t> </a:t>
            </a:r>
            <a:r>
              <a:rPr lang="en-US" dirty="0" err="1"/>
              <a:t>estemquae</a:t>
            </a:r>
            <a:r>
              <a:rPr lang="en-US" dirty="0"/>
              <a:t> </a:t>
            </a:r>
            <a:r>
              <a:rPr lang="en-US" dirty="0" err="1"/>
              <a:t>optatem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moloreped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porae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86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78036B1-2530-C643-CC0E-AB4603CD8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FE45E0F-C6BD-3C57-2E8F-328CB5F73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EF8AF46-149A-9C67-4300-6908F176C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1/14/2023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24DABA6-3D1A-3D5F-A6C7-91DBF439E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607765-2CB5-698B-CA2A-E28129FEB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10.60.43.38/Applications/40c54cf8-100f-42aa-bb9e-b253616fdeb0/055409A0-C224-4D6A-BC23-8E1E740FEA25/d6c1bc4d-e3a9-4ba2-89c5-fa83611b9cd0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utricia.soutron.net/Portal/iKnow/RecordView/Index/36581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mc/articles/PMC5476846/pdf/JCSM-8-437.pdf" TargetMode="External"/><Relationship Id="rId13" Type="http://schemas.openxmlformats.org/officeDocument/2006/relationships/hyperlink" Target="https://nutricia.soutron.net/Portal/iKnow/RecordView/Index/365820" TargetMode="External"/><Relationship Id="rId3" Type="http://schemas.openxmlformats.org/officeDocument/2006/relationships/image" Target="../media/image67.png"/><Relationship Id="rId7" Type="http://schemas.openxmlformats.org/officeDocument/2006/relationships/hyperlink" Target="https://www.ncbi.nlm.nih.gov/pmc/articles/PMC4289010/pdf/520_2014_Article_2363.pdf" TargetMode="External"/><Relationship Id="rId12" Type="http://schemas.openxmlformats.org/officeDocument/2006/relationships/hyperlink" Target="https://www.ncbi.nlm.nih.gov/pmc/articles/PMC4947693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academic.oup.com/annonc/article/29/5/1141/4975730" TargetMode="External"/><Relationship Id="rId11" Type="http://schemas.openxmlformats.org/officeDocument/2006/relationships/hyperlink" Target="http://10.60.43.38/Applications/0a87ab34-85dd-4432-abcd-e49d5cfbc0ee/055409A0-C224-4D6A-BC23-8E1E740FEA25/072c849a-d1c1-4941-a15d-90b3119b9f16.pdf" TargetMode="External"/><Relationship Id="rId5" Type="http://schemas.openxmlformats.org/officeDocument/2006/relationships/hyperlink" Target="http://10.60.43.38/Applications/380eaff3-7d22-4288-9f4e-7796843b9c05/055409A0-C224-4D6A-BC23-8E1E740FEA25/adde7f17-8809-4949-97da-a6fed44520ef.pdf" TargetMode="External"/><Relationship Id="rId10" Type="http://schemas.openxmlformats.org/officeDocument/2006/relationships/hyperlink" Target="http://10.60.43.38/Applications/289E8DD0-FE14-4FFC-AA11-54A54EA31432/055409A0-C224-4D6A-BC23-8E1E740FEA25/6670e7d8-8d6e-4270-a6d4-0e923a6f3d99.pdf" TargetMode="External"/><Relationship Id="rId4" Type="http://schemas.openxmlformats.org/officeDocument/2006/relationships/image" Target="../media/image68.png"/><Relationship Id="rId9" Type="http://schemas.openxmlformats.org/officeDocument/2006/relationships/hyperlink" Target="https://www.linkos.cz/files/klinicka-onkologie/208/5044.pdf" TargetMode="External"/><Relationship Id="rId14" Type="http://schemas.openxmlformats.org/officeDocument/2006/relationships/hyperlink" Target="https://www.kanker.be/sites/default/files/appetite.pdf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https://www.ncbi.nlm.nih.gov/pmc/articles/PMC2844030/" TargetMode="Externa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://10.60.43.38/Applications/289e8dd0-fe14-4ffc-aa11-54a54ea31432/055409a0-c224-4d6a-bc23-8e1e740fea2/47660967-08e5-40f6-b6f8-b8919320f3ff.pdf" TargetMode="External"/><Relationship Id="rId9" Type="http://schemas.microsoft.com/office/2007/relationships/diagramDrawing" Target="../diagrams/drawing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1"/>
          <p:cNvSpPr txBox="1">
            <a:spLocks/>
          </p:cNvSpPr>
          <p:nvPr/>
        </p:nvSpPr>
        <p:spPr>
          <a:xfrm>
            <a:off x="428774" y="1822448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tr-TR" b="1" dirty="0">
                <a:solidFill>
                  <a:srgbClr val="C00000"/>
                </a:solidFill>
              </a:rPr>
            </a:br>
            <a:r>
              <a:rPr lang="tr-TR" sz="43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AKCİĞER KANSERİNDE NUTRİSYONEL BOZUKLUKLAR VE YÖNETİMİ</a:t>
            </a:r>
            <a:endParaRPr lang="tr-TR" sz="43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Alt Başlık 2"/>
          <p:cNvSpPr txBox="1">
            <a:spLocks/>
          </p:cNvSpPr>
          <p:nvPr/>
        </p:nvSpPr>
        <p:spPr>
          <a:xfrm>
            <a:off x="428774" y="4481900"/>
            <a:ext cx="11324897" cy="2376100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Dr. Didem Karaçetin</a:t>
            </a:r>
          </a:p>
          <a:p>
            <a:pPr algn="ctr"/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Sağlık Bilimleri Üniversitesi, Başakşehir Çam ve </a:t>
            </a:r>
            <a:r>
              <a:rPr lang="tr-TR" sz="1800" b="1" dirty="0" err="1">
                <a:solidFill>
                  <a:schemeClr val="accent1">
                    <a:lumMod val="75000"/>
                  </a:schemeClr>
                </a:solidFill>
              </a:rPr>
              <a:t>Sakura</a:t>
            </a: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 ŞH</a:t>
            </a:r>
          </a:p>
          <a:p>
            <a:pPr algn="ctr"/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14.01.2023</a:t>
            </a:r>
            <a:endParaRPr lang="tr-TR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03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Resim 12">
            <a:extLst>
              <a:ext uri="{FF2B5EF4-FFF2-40B4-BE49-F238E27FC236}">
                <a16:creationId xmlns:a16="http://schemas.microsoft.com/office/drawing/2014/main" id="{1A15780E-3E96-D23F-48E2-EFA17BD8C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09" y="170340"/>
            <a:ext cx="10612182" cy="651732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E26F4317-178C-F831-359B-6EB50482C05E}"/>
              </a:ext>
            </a:extLst>
          </p:cNvPr>
          <p:cNvSpPr/>
          <p:nvPr/>
        </p:nvSpPr>
        <p:spPr>
          <a:xfrm>
            <a:off x="5952565" y="2805953"/>
            <a:ext cx="143435" cy="22411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66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AA05BA-53E6-434A-B5B6-16AA93657D87}"/>
              </a:ext>
            </a:extLst>
          </p:cNvPr>
          <p:cNvSpPr txBox="1"/>
          <p:nvPr/>
        </p:nvSpPr>
        <p:spPr>
          <a:xfrm>
            <a:off x="735676" y="150660"/>
            <a:ext cx="11267901" cy="714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200"/>
              </a:lnSpc>
              <a:spcBef>
                <a:spcPct val="0"/>
              </a:spcBef>
            </a:pP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Kanser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Hastalarında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Kilo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Kaybına</a:t>
            </a:r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Sebep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Olan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Faktörler</a:t>
            </a:r>
            <a:endParaRPr lang="en-GB" sz="3600" b="1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82B04-C83A-4199-9866-F036B695B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6"/>
          <a:stretch/>
        </p:blipFill>
        <p:spPr>
          <a:xfrm>
            <a:off x="1896237" y="1227989"/>
            <a:ext cx="8596747" cy="47693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F90CAC-FDE3-4675-AF8A-BE32F7B70EA8}"/>
              </a:ext>
            </a:extLst>
          </p:cNvPr>
          <p:cNvSpPr txBox="1"/>
          <p:nvPr/>
        </p:nvSpPr>
        <p:spPr>
          <a:xfrm>
            <a:off x="403167" y="6165810"/>
            <a:ext cx="60932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</a:rPr>
              <a:t>ESMO </a:t>
            </a:r>
            <a:r>
              <a:rPr lang="en-GB" sz="1050" dirty="0" err="1">
                <a:solidFill>
                  <a:srgbClr val="002060"/>
                </a:solidFill>
              </a:rPr>
              <a:t>OpenDOI</a:t>
            </a:r>
            <a:r>
              <a:rPr lang="en-GB" sz="1050" dirty="0">
                <a:solidFill>
                  <a:srgbClr val="002060"/>
                </a:solidFill>
              </a:rPr>
              <a:t>: (10.1016/j.esmoop.2021.100092)</a:t>
            </a:r>
          </a:p>
        </p:txBody>
      </p:sp>
    </p:spTree>
    <p:extLst>
      <p:ext uri="{BB962C8B-B14F-4D97-AF65-F5344CB8AC3E}">
        <p14:creationId xmlns:p14="http://schemas.microsoft.com/office/powerpoint/2010/main" val="240684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69EE56-8280-4558-8DBB-5C06DC7983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8"/>
          <a:stretch/>
        </p:blipFill>
        <p:spPr>
          <a:xfrm>
            <a:off x="390698" y="0"/>
            <a:ext cx="11801302" cy="60682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C3E9F-D031-48E3-AA37-B8DC6FDCB2A8}"/>
              </a:ext>
            </a:extLst>
          </p:cNvPr>
          <p:cNvSpPr/>
          <p:nvPr/>
        </p:nvSpPr>
        <p:spPr>
          <a:xfrm>
            <a:off x="390698" y="0"/>
            <a:ext cx="947652" cy="88946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CB74ED-7F43-419C-B255-4702D2C1832E}"/>
              </a:ext>
            </a:extLst>
          </p:cNvPr>
          <p:cNvSpPr txBox="1"/>
          <p:nvPr/>
        </p:nvSpPr>
        <p:spPr>
          <a:xfrm>
            <a:off x="403167" y="6165810"/>
            <a:ext cx="60932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</a:rPr>
              <a:t>ESMO </a:t>
            </a:r>
            <a:r>
              <a:rPr lang="en-GB" sz="1050" dirty="0" err="1">
                <a:solidFill>
                  <a:srgbClr val="002060"/>
                </a:solidFill>
              </a:rPr>
              <a:t>OpenDOI</a:t>
            </a:r>
            <a:r>
              <a:rPr lang="en-GB" sz="1050" dirty="0">
                <a:solidFill>
                  <a:srgbClr val="002060"/>
                </a:solidFill>
              </a:rPr>
              <a:t>: (10.1016/j.esmoop.2021.100092)</a:t>
            </a:r>
          </a:p>
        </p:txBody>
      </p:sp>
    </p:spTree>
    <p:extLst>
      <p:ext uri="{BB962C8B-B14F-4D97-AF65-F5344CB8AC3E}">
        <p14:creationId xmlns:p14="http://schemas.microsoft.com/office/powerpoint/2010/main" val="218279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803A9F-74AF-4D98-98A3-A78540B40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9"/>
          <a:stretch/>
        </p:blipFill>
        <p:spPr>
          <a:xfrm>
            <a:off x="474748" y="1"/>
            <a:ext cx="11726488" cy="59685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A3A341C-BC45-422A-B6F1-BBD828E18B0D}"/>
              </a:ext>
            </a:extLst>
          </p:cNvPr>
          <p:cNvSpPr/>
          <p:nvPr/>
        </p:nvSpPr>
        <p:spPr>
          <a:xfrm>
            <a:off x="465512" y="0"/>
            <a:ext cx="947652" cy="88946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85BA5E-6FAB-464F-9C30-6EECEA39001F}"/>
              </a:ext>
            </a:extLst>
          </p:cNvPr>
          <p:cNvSpPr txBox="1"/>
          <p:nvPr/>
        </p:nvSpPr>
        <p:spPr>
          <a:xfrm>
            <a:off x="403167" y="6165810"/>
            <a:ext cx="60932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solidFill>
                  <a:srgbClr val="002060"/>
                </a:solidFill>
              </a:rPr>
              <a:t>ESMO </a:t>
            </a:r>
            <a:r>
              <a:rPr lang="en-GB" sz="1050" dirty="0" err="1">
                <a:solidFill>
                  <a:srgbClr val="002060"/>
                </a:solidFill>
              </a:rPr>
              <a:t>OpenDOI</a:t>
            </a:r>
            <a:r>
              <a:rPr lang="en-GB" sz="1050" dirty="0">
                <a:solidFill>
                  <a:srgbClr val="002060"/>
                </a:solidFill>
              </a:rPr>
              <a:t>: (10.1016/j.esmoop.2021.100092)</a:t>
            </a:r>
          </a:p>
        </p:txBody>
      </p:sp>
    </p:spTree>
    <p:extLst>
      <p:ext uri="{BB962C8B-B14F-4D97-AF65-F5344CB8AC3E}">
        <p14:creationId xmlns:p14="http://schemas.microsoft.com/office/powerpoint/2010/main" val="201510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D79D97-0F17-4935-A81A-277878A83317}"/>
              </a:ext>
            </a:extLst>
          </p:cNvPr>
          <p:cNvSpPr txBox="1"/>
          <p:nvPr/>
        </p:nvSpPr>
        <p:spPr>
          <a:xfrm>
            <a:off x="619297" y="0"/>
            <a:ext cx="10004367" cy="714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200"/>
              </a:lnSpc>
              <a:spcBef>
                <a:spcPct val="0"/>
              </a:spcBef>
            </a:pP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Kanser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Hastasında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Metabolik</a:t>
            </a:r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De</a:t>
            </a:r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ğ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</a:t>
            </a:r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ş</a:t>
            </a:r>
            <a:r>
              <a:rPr lang="en-GB" sz="36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iklikler</a:t>
            </a:r>
            <a:endParaRPr lang="en-GB" sz="3600" b="1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8DBB74-A843-48D6-8403-6E1A0E137B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43"/>
          <a:stretch/>
        </p:blipFill>
        <p:spPr>
          <a:xfrm>
            <a:off x="1100510" y="913284"/>
            <a:ext cx="9273804" cy="476059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8F8422-427D-41A7-A3A9-5AB9593F387E}"/>
              </a:ext>
            </a:extLst>
          </p:cNvPr>
          <p:cNvSpPr txBox="1"/>
          <p:nvPr/>
        </p:nvSpPr>
        <p:spPr>
          <a:xfrm>
            <a:off x="469669" y="6143636"/>
            <a:ext cx="609322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050" dirty="0">
                <a:solidFill>
                  <a:srgbClr val="002060"/>
                </a:solidFill>
              </a:rPr>
              <a:t>Fearon K et al. Nat Rev Clin Oncol. 2013;10(2):90-9.</a:t>
            </a:r>
            <a:endParaRPr lang="tr-TR" sz="1050" dirty="0">
              <a:solidFill>
                <a:srgbClr val="002060"/>
              </a:solidFill>
            </a:endParaRPr>
          </a:p>
          <a:p>
            <a:pPr algn="l"/>
            <a:r>
              <a:rPr lang="en-GB" sz="1050" dirty="0">
                <a:solidFill>
                  <a:srgbClr val="002060"/>
                </a:solidFill>
              </a:rPr>
              <a:t> Tisdale MJ. Physiology (Bethesda). 2005;20:340-8.</a:t>
            </a:r>
          </a:p>
        </p:txBody>
      </p:sp>
      <p:sp>
        <p:nvSpPr>
          <p:cNvPr id="4" name="Rectangle 72">
            <a:extLst>
              <a:ext uri="{FF2B5EF4-FFF2-40B4-BE49-F238E27FC236}">
                <a16:creationId xmlns:a16="http://schemas.microsoft.com/office/drawing/2014/main" id="{7D5F12CD-BB38-CEA9-C4CF-0579E3B0D02D}"/>
              </a:ext>
            </a:extLst>
          </p:cNvPr>
          <p:cNvSpPr/>
          <p:nvPr/>
        </p:nvSpPr>
        <p:spPr>
          <a:xfrm>
            <a:off x="3596974" y="5739935"/>
            <a:ext cx="4762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solidFill>
                    <a:srgbClr val="795AA1">
                      <a:alpha val="25000"/>
                    </a:srgbClr>
                  </a:solidFill>
                </a:ln>
                <a:solidFill>
                  <a:srgbClr val="D80127"/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t>NEGATİF PROTEİN/ENERJİ DENGESİ</a:t>
            </a:r>
            <a:endParaRPr kumimoji="0" lang="en-US" sz="1800" b="1" i="0" u="none" strike="noStrike" kern="1200" cap="none" spc="0" normalizeH="0" baseline="30000" noProof="0" dirty="0">
              <a:ln>
                <a:solidFill>
                  <a:srgbClr val="795AA1">
                    <a:alpha val="25000"/>
                  </a:srgbClr>
                </a:solidFill>
              </a:ln>
              <a:solidFill>
                <a:srgbClr val="D80127"/>
              </a:solidFill>
              <a:effectLst/>
              <a:uLnTx/>
              <a:uFillTx/>
              <a:latin typeface="Helvetica Neue"/>
              <a:ea typeface="+mn-ea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33507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4826" y="0"/>
            <a:ext cx="8333173" cy="624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8737208" y="4644838"/>
            <a:ext cx="1656184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8688288" y="2884428"/>
            <a:ext cx="1656184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8688289" y="693684"/>
            <a:ext cx="1705103" cy="1033831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E28CE-DB4C-407A-8454-C5C215ED60DD}"/>
              </a:ext>
            </a:extLst>
          </p:cNvPr>
          <p:cNvSpPr txBox="1"/>
          <p:nvPr/>
        </p:nvSpPr>
        <p:spPr>
          <a:xfrm>
            <a:off x="9000891" y="958806"/>
            <a:ext cx="124404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30308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Yağ yıkımı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725B9D-18E7-494B-9BB8-78C875BE33EB}"/>
              </a:ext>
            </a:extLst>
          </p:cNvPr>
          <p:cNvSpPr txBox="1"/>
          <p:nvPr/>
        </p:nvSpPr>
        <p:spPr>
          <a:xfrm>
            <a:off x="9078054" y="1919860"/>
            <a:ext cx="1052256" cy="3353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30308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Anoreksi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7E8FA-FD7A-4638-8341-532B8FC79F7B}"/>
              </a:ext>
            </a:extLst>
          </p:cNvPr>
          <p:cNvSpPr txBox="1"/>
          <p:nvPr/>
        </p:nvSpPr>
        <p:spPr>
          <a:xfrm>
            <a:off x="9014712" y="3124940"/>
            <a:ext cx="105225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rgbClr val="30308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Artmış enerji harcaması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FCC3A1-60FE-4459-8F53-D3A4EBD7F256}"/>
              </a:ext>
            </a:extLst>
          </p:cNvPr>
          <p:cNvSpPr txBox="1"/>
          <p:nvPr/>
        </p:nvSpPr>
        <p:spPr>
          <a:xfrm>
            <a:off x="9022807" y="4117529"/>
            <a:ext cx="106607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30308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Enflamatuvar</a:t>
            </a:r>
            <a:r>
              <a:rPr kumimoji="0" lang="tr-TR" sz="1000" b="1" i="0" u="none" strike="noStrike" kern="1200" cap="none" spc="0" normalizeH="0" baseline="0" noProof="0" dirty="0">
                <a:ln>
                  <a:noFill/>
                </a:ln>
                <a:solidFill>
                  <a:srgbClr val="30308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yanıt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23F560-AD0A-474D-BD87-D2EDCC5A30D4}"/>
              </a:ext>
            </a:extLst>
          </p:cNvPr>
          <p:cNvSpPr txBox="1"/>
          <p:nvPr/>
        </p:nvSpPr>
        <p:spPr>
          <a:xfrm>
            <a:off x="9000891" y="4904011"/>
            <a:ext cx="124404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rgbClr val="30308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Protein yıkımı</a:t>
            </a:r>
          </a:p>
        </p:txBody>
      </p:sp>
    </p:spTree>
    <p:extLst>
      <p:ext uri="{BB962C8B-B14F-4D97-AF65-F5344CB8AC3E}">
        <p14:creationId xmlns:p14="http://schemas.microsoft.com/office/powerpoint/2010/main" val="30559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1" b="4541"/>
          <a:stretch/>
        </p:blipFill>
        <p:spPr>
          <a:xfrm>
            <a:off x="770965" y="399158"/>
            <a:ext cx="8964706" cy="64588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08651A-D53D-4F2A-B7E0-566D12D97364}"/>
              </a:ext>
            </a:extLst>
          </p:cNvPr>
          <p:cNvSpPr/>
          <p:nvPr/>
        </p:nvSpPr>
        <p:spPr>
          <a:xfrm>
            <a:off x="9587883" y="6090082"/>
            <a:ext cx="1038689" cy="218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50DC235-B954-2724-5F53-845E21AE1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6122" y="3215286"/>
            <a:ext cx="2478611" cy="198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82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E371B0-1361-05A1-0580-D83526FA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94" y="141189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Akciğer kanserli hastalarda eş zamanlı tedavi yaklaşımı</a:t>
            </a:r>
            <a:b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2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0555A9-3E04-A058-4F9F-5AEE0A9C3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017" y="27102"/>
            <a:ext cx="10295965" cy="1570828"/>
          </a:xfrm>
        </p:spPr>
        <p:txBody>
          <a:bodyPr/>
          <a:lstStyle/>
          <a:p>
            <a:pPr marL="0" indent="0" algn="ctr">
              <a:buNone/>
            </a:pPr>
            <a:r>
              <a:rPr lang="tr-TR" sz="2800" b="1" dirty="0">
                <a:solidFill>
                  <a:schemeClr val="accent1">
                    <a:lumMod val="50000"/>
                  </a:schemeClr>
                </a:solidFill>
              </a:rPr>
              <a:t>Akciğer Kanseri hastalarında yaklaşık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b="1" u="sng" dirty="0">
                <a:solidFill>
                  <a:srgbClr val="C00000"/>
                </a:solidFill>
              </a:rPr>
              <a:t>%30-85 </a:t>
            </a:r>
            <a:r>
              <a:rPr lang="tr-TR" sz="2800" b="1" dirty="0">
                <a:solidFill>
                  <a:schemeClr val="accent1">
                    <a:lumMod val="50000"/>
                  </a:schemeClr>
                </a:solidFill>
              </a:rPr>
              <a:t>arasında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b="1" u="sng" dirty="0">
                <a:solidFill>
                  <a:srgbClr val="C00000"/>
                </a:solidFill>
              </a:rPr>
              <a:t>malnütrisyon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b="1" dirty="0">
                <a:solidFill>
                  <a:schemeClr val="accent1">
                    <a:lumMod val="50000"/>
                  </a:schemeClr>
                </a:solidFill>
              </a:rPr>
              <a:t>görülür </a:t>
            </a:r>
          </a:p>
          <a:p>
            <a:pPr marL="0" indent="0" algn="ctr">
              <a:buNone/>
            </a:pPr>
            <a:r>
              <a:rPr lang="tr-TR" sz="2800" b="1" u="sng" dirty="0">
                <a:solidFill>
                  <a:srgbClr val="C00000"/>
                </a:solidFill>
              </a:rPr>
              <a:t>PROGNOSTİKTİR</a:t>
            </a:r>
          </a:p>
          <a:p>
            <a:pPr marL="0" indent="0" algn="ctr">
              <a:buNone/>
            </a:pPr>
            <a:endParaRPr lang="tr-TR" sz="2800" dirty="0">
              <a:solidFill>
                <a:schemeClr val="tx1"/>
              </a:solidFill>
            </a:endParaRPr>
          </a:p>
          <a:p>
            <a:pPr algn="ctr"/>
            <a:endParaRPr lang="tr-TR" dirty="0"/>
          </a:p>
          <a:p>
            <a:endParaRPr lang="tr-TR" dirty="0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D840FC68-479A-E4E7-9D67-EA805722DAEF}"/>
              </a:ext>
            </a:extLst>
          </p:cNvPr>
          <p:cNvGrpSpPr/>
          <p:nvPr/>
        </p:nvGrpSpPr>
        <p:grpSpPr>
          <a:xfrm>
            <a:off x="659320" y="2523565"/>
            <a:ext cx="5436679" cy="2666780"/>
            <a:chOff x="563803" y="2362344"/>
            <a:chExt cx="5149735" cy="3410261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235D55F8-D5D2-026B-29BD-8A5ACC780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803" y="2362344"/>
              <a:ext cx="5006398" cy="2763047"/>
            </a:xfrm>
            <a:prstGeom prst="rect">
              <a:avLst/>
            </a:prstGeom>
          </p:spPr>
        </p:pic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CB5A4605-8FD7-6136-4532-FDD90D71DD2C}"/>
                </a:ext>
              </a:extLst>
            </p:cNvPr>
            <p:cNvSpPr txBox="1"/>
            <p:nvPr/>
          </p:nvSpPr>
          <p:spPr>
            <a:xfrm>
              <a:off x="4387273" y="5403273"/>
              <a:ext cx="13262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SAĞKALIM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73B4458-465B-B88E-4EB4-ADD68C491CCC}"/>
              </a:ext>
            </a:extLst>
          </p:cNvPr>
          <p:cNvGrpSpPr/>
          <p:nvPr/>
        </p:nvGrpSpPr>
        <p:grpSpPr>
          <a:xfrm>
            <a:off x="6095999" y="2635342"/>
            <a:ext cx="4013135" cy="2555003"/>
            <a:chOff x="5713538" y="2476202"/>
            <a:chExt cx="5184717" cy="32917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7C4A7B9-4A74-271B-C9B6-05C470156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3538" y="2476202"/>
              <a:ext cx="5184717" cy="264918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BE94D6-8FB3-62C1-3641-86401211BDF8}"/>
                </a:ext>
              </a:extLst>
            </p:cNvPr>
            <p:cNvSpPr txBox="1"/>
            <p:nvPr/>
          </p:nvSpPr>
          <p:spPr>
            <a:xfrm>
              <a:off x="6018338" y="5398655"/>
              <a:ext cx="181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YAŞAM KALİTESİ</a:t>
              </a:r>
            </a:p>
          </p:txBody>
        </p:sp>
      </p:grpSp>
      <p:pic>
        <p:nvPicPr>
          <p:cNvPr id="10" name="Resim 9">
            <a:extLst>
              <a:ext uri="{FF2B5EF4-FFF2-40B4-BE49-F238E27FC236}">
                <a16:creationId xmlns:a16="http://schemas.microsoft.com/office/drawing/2014/main" id="{D682A55E-739F-7F6F-09E0-C590708FD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882" y="592053"/>
            <a:ext cx="1550894" cy="871406"/>
          </a:xfrm>
          <a:prstGeom prst="rect">
            <a:avLst/>
          </a:prstGeom>
        </p:spPr>
      </p:pic>
      <p:sp>
        <p:nvSpPr>
          <p:cNvPr id="11" name="Başlık 1">
            <a:extLst>
              <a:ext uri="{FF2B5EF4-FFF2-40B4-BE49-F238E27FC236}">
                <a16:creationId xmlns:a16="http://schemas.microsoft.com/office/drawing/2014/main" id="{68CCE602-116D-5C4C-DD87-AA7E015D2892}"/>
              </a:ext>
            </a:extLst>
          </p:cNvPr>
          <p:cNvSpPr txBox="1">
            <a:spLocks/>
          </p:cNvSpPr>
          <p:nvPr/>
        </p:nvSpPr>
        <p:spPr>
          <a:xfrm>
            <a:off x="365728" y="5189649"/>
            <a:ext cx="11029616" cy="1013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tr-TR" sz="2400" b="1" dirty="0"/>
            </a:br>
            <a:br>
              <a:rPr lang="tr-TR" sz="2400" b="1" dirty="0">
                <a:solidFill>
                  <a:srgbClr val="0070C0"/>
                </a:solidFill>
              </a:rPr>
            </a:br>
            <a:r>
              <a:rPr lang="tr-TR" sz="3100" b="1" dirty="0">
                <a:solidFill>
                  <a:srgbClr val="0070C0"/>
                </a:solidFill>
                <a:latin typeface="+mn-lt"/>
              </a:rPr>
              <a:t>HASTALARIN %10-20 MALNÜTRİSYONDAN KAYBEDİLİYOR</a:t>
            </a:r>
          </a:p>
        </p:txBody>
      </p:sp>
    </p:spTree>
    <p:extLst>
      <p:ext uri="{BB962C8B-B14F-4D97-AF65-F5344CB8AC3E}">
        <p14:creationId xmlns:p14="http://schemas.microsoft.com/office/powerpoint/2010/main" val="3357350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15C0B8-A06C-F842-17E8-8BF0E244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ts val="52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MALNÜTR</a:t>
            </a: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İ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SYON NED</a:t>
            </a: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İ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R?</a:t>
            </a:r>
            <a:b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tr-TR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EA9C59FD-C295-58D9-8A66-419F68567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9626" y="1200546"/>
            <a:ext cx="4108274" cy="1925517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D185F23E-4C7A-243D-3EBB-DEF4D6D699F2}"/>
              </a:ext>
            </a:extLst>
          </p:cNvPr>
          <p:cNvSpPr/>
          <p:nvPr/>
        </p:nvSpPr>
        <p:spPr>
          <a:xfrm>
            <a:off x="422029" y="6155399"/>
            <a:ext cx="79482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Sobotka L, editor. Basics in clinical nutrition. 4th ed. Galen; 2012.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26F4521F-5C40-A93D-B9A3-C4A9B0986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87" y="1283436"/>
            <a:ext cx="1719285" cy="1759738"/>
          </a:xfrm>
          <a:prstGeom prst="ellipse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A505D926-63F9-FCD3-B3CC-C2BD92490D37}"/>
              </a:ext>
            </a:extLst>
          </p:cNvPr>
          <p:cNvSpPr txBox="1"/>
          <p:nvPr/>
        </p:nvSpPr>
        <p:spPr>
          <a:xfrm>
            <a:off x="7112996" y="1200546"/>
            <a:ext cx="4527176" cy="4278094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chemeClr val="accent1">
                    <a:lumMod val="50000"/>
                  </a:schemeClr>
                </a:solidFill>
              </a:rPr>
              <a:t>Malnütrisyon Tanısı</a:t>
            </a:r>
            <a:endParaRPr lang="en-GB" sz="3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Hastanın Öyküsü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Eşlik eden hastalıkları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Fiziksel fonksiyon kayıpları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Kilo kaybı sorgulanması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Besin alımında azalma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İştah kaybı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Fizik muayenede </a:t>
            </a:r>
            <a:r>
              <a:rPr lang="tr-TR" sz="2400" dirty="0" err="1"/>
              <a:t>VKİ’inin</a:t>
            </a:r>
            <a:r>
              <a:rPr lang="tr-TR" sz="2400" dirty="0"/>
              <a:t> 20’den az olması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Vücut kompozisyon analizleri</a:t>
            </a:r>
            <a:endParaRPr lang="en-GB" sz="240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07CF8E9-25AC-CE42-8566-710EAFDB6AA9}"/>
              </a:ext>
            </a:extLst>
          </p:cNvPr>
          <p:cNvSpPr txBox="1"/>
          <p:nvPr/>
        </p:nvSpPr>
        <p:spPr>
          <a:xfrm>
            <a:off x="292387" y="3208953"/>
            <a:ext cx="4916107" cy="286232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dirty="0"/>
              <a:t>Malnütrisyon tanımlaması içinde kaşeksi ve </a:t>
            </a:r>
            <a:r>
              <a:rPr lang="tr-TR" dirty="0" err="1"/>
              <a:t>sarkopeni</a:t>
            </a:r>
            <a:r>
              <a:rPr lang="tr-TR" dirty="0"/>
              <a:t> varlığı tanımlanması gereken 2 ayrı klinik tablodur</a:t>
            </a:r>
          </a:p>
          <a:p>
            <a:r>
              <a:rPr lang="tr-TR" b="1" dirty="0">
                <a:solidFill>
                  <a:srgbClr val="FF0000"/>
                </a:solidFill>
              </a:rPr>
              <a:t>Kaşeksi</a:t>
            </a:r>
            <a:r>
              <a:rPr lang="tr-TR" dirty="0"/>
              <a:t>; azalmış gıda alımı negatif protein ve enerji dengesi ve azalmış besin alımı ve anormal metabolizma tarafından yönlendirilen klinik tablo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Sarkopeni</a:t>
            </a:r>
            <a:r>
              <a:rPr lang="tr-TR" dirty="0"/>
              <a:t>; kas kütlesi kaybı ile birlikte yürüme hızı ≤ 0.8-1 m/s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5450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C65793-C581-4628-87F9-0AE321DF4D06}"/>
              </a:ext>
            </a:extLst>
          </p:cNvPr>
          <p:cNvSpPr/>
          <p:nvPr/>
        </p:nvSpPr>
        <p:spPr>
          <a:xfrm>
            <a:off x="568555" y="132266"/>
            <a:ext cx="87368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MALNÜTR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SYON KR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TERLER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- ESPEN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08A65B-A941-4858-B589-FFED1BCF1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27" b="3314"/>
          <a:stretch/>
        </p:blipFill>
        <p:spPr>
          <a:xfrm>
            <a:off x="924923" y="1763326"/>
            <a:ext cx="10303698" cy="47161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EB22D4-434C-4FA0-ABB4-C6B45F511239}"/>
              </a:ext>
            </a:extLst>
          </p:cNvPr>
          <p:cNvSpPr/>
          <p:nvPr/>
        </p:nvSpPr>
        <p:spPr>
          <a:xfrm>
            <a:off x="334967" y="6479512"/>
            <a:ext cx="2842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rgbClr val="002060"/>
                </a:solidFill>
              </a:rPr>
              <a:t> Cederholm T et al. Clin </a:t>
            </a:r>
            <a:r>
              <a:rPr lang="en-GB" sz="1000" dirty="0" err="1">
                <a:solidFill>
                  <a:srgbClr val="002060"/>
                </a:solidFill>
              </a:rPr>
              <a:t>Nutr</a:t>
            </a:r>
            <a:r>
              <a:rPr lang="en-GB" sz="1000" dirty="0">
                <a:solidFill>
                  <a:srgbClr val="002060"/>
                </a:solidFill>
              </a:rPr>
              <a:t>. 2019 Feb;38(1):1-9.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059D35F-21EC-0787-1387-E1B55E124BC4}"/>
              </a:ext>
            </a:extLst>
          </p:cNvPr>
          <p:cNvSpPr txBox="1"/>
          <p:nvPr/>
        </p:nvSpPr>
        <p:spPr>
          <a:xfrm>
            <a:off x="1174375" y="778598"/>
            <a:ext cx="57284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Vücut kitle indeksi (VKİ)'</a:t>
            </a:r>
            <a:r>
              <a:rPr lang="tr-TR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nin</a:t>
            </a:r>
            <a:r>
              <a:rPr lang="tr-TR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18.5 kg/ m2'den düşük olması, son üç ayda &gt;%5 veya altı ay içinde &gt;%10 istemsiz kilo kaybı, düşük yağsız vücut kitlesi</a:t>
            </a:r>
            <a:r>
              <a:rPr lang="tr-TR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77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43C2007-FCF3-D5BC-A2A1-8A0057CF9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972" y="0"/>
            <a:ext cx="5157787" cy="823912"/>
          </a:xfrm>
        </p:spPr>
        <p:txBody>
          <a:bodyPr/>
          <a:lstStyle/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NUTRİSYONEL YETMEZLİK NEDİR?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2"/>
          </p:nvPr>
        </p:nvSpPr>
        <p:spPr>
          <a:xfrm>
            <a:off x="157972" y="972659"/>
            <a:ext cx="5157787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i="1" dirty="0">
                <a:solidFill>
                  <a:srgbClr val="FF0000"/>
                </a:solidFill>
              </a:rPr>
              <a:t>Pratik olarak bakıldığında, </a:t>
            </a:r>
          </a:p>
          <a:p>
            <a:endParaRPr lang="tr-TR" sz="2000" dirty="0"/>
          </a:p>
          <a:p>
            <a:pPr marL="0" indent="0" algn="ctr">
              <a:buNone/>
            </a:pPr>
            <a:r>
              <a:rPr lang="tr-TR" sz="2000" dirty="0">
                <a:solidFill>
                  <a:schemeClr val="tx1"/>
                </a:solidFill>
              </a:rPr>
              <a:t>1 haftadan uzun süredir alması gereken besin miktarından azını aldığı belirlenen</a:t>
            </a:r>
          </a:p>
          <a:p>
            <a:pPr marL="0" indent="0" algn="ctr">
              <a:buNone/>
            </a:pPr>
            <a:r>
              <a:rPr lang="tr-TR" sz="2000" dirty="0">
                <a:solidFill>
                  <a:schemeClr val="tx1"/>
                </a:solidFill>
              </a:rPr>
              <a:t> ve </a:t>
            </a:r>
          </a:p>
          <a:p>
            <a:pPr marL="0" indent="0" algn="ctr">
              <a:buNone/>
            </a:pPr>
            <a:r>
              <a:rPr lang="tr-TR" sz="2000" dirty="0">
                <a:solidFill>
                  <a:schemeClr val="tx1"/>
                </a:solidFill>
              </a:rPr>
              <a:t>gelecek 1-2 hafta ihtiyacının %60’ından azını alacağı düşünülen hasta </a:t>
            </a:r>
            <a:r>
              <a:rPr lang="tr-TR" sz="2000" b="1" i="1" u="sng" dirty="0">
                <a:solidFill>
                  <a:srgbClr val="FF0000"/>
                </a:solidFill>
              </a:rPr>
              <a:t>yetersiz besleniyordur</a:t>
            </a:r>
          </a:p>
        </p:txBody>
      </p:sp>
      <p:sp>
        <p:nvSpPr>
          <p:cNvPr id="6" name="Metin Yer Tutucusu 5">
            <a:extLst>
              <a:ext uri="{FF2B5EF4-FFF2-40B4-BE49-F238E27FC236}">
                <a16:creationId xmlns:a16="http://schemas.microsoft.com/office/drawing/2014/main" id="{836A5E66-436F-FDD2-0CA7-2923589FF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75965" y="3833335"/>
            <a:ext cx="5183188" cy="823912"/>
          </a:xfrm>
        </p:spPr>
        <p:txBody>
          <a:bodyPr/>
          <a:lstStyle/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NEDEN NUTRİSYONEL YETMEZLİK?</a:t>
            </a:r>
            <a:b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endParaRPr lang="tr-T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37FEDD78-23FD-3C39-58FC-D8300B680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19898" y="4755216"/>
            <a:ext cx="5183188" cy="1914525"/>
          </a:xfrm>
        </p:spPr>
        <p:txBody>
          <a:bodyPr/>
          <a:lstStyle/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Tedaviye bağlı nedenler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/>
                </a:solidFill>
              </a:rPr>
              <a:t>Özofajit, ağrı, stres, bulantı-kusma, diyare-konstipasyon, ilaç yan etkisi, enfeksiyon, …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Tümöre bağlı mekanik etkiler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Sistemik </a:t>
            </a:r>
            <a:r>
              <a:rPr lang="tr-TR" sz="2000" b="1" dirty="0" err="1">
                <a:solidFill>
                  <a:srgbClr val="FF0000"/>
                </a:solidFill>
              </a:rPr>
              <a:t>inflamasyan</a:t>
            </a:r>
            <a:r>
              <a:rPr lang="tr-TR" sz="2000" b="1" dirty="0">
                <a:solidFill>
                  <a:srgbClr val="FF0000"/>
                </a:solidFill>
              </a:rPr>
              <a:t> </a:t>
            </a:r>
            <a:r>
              <a:rPr lang="tr-TR" sz="2000" b="1" i="1" dirty="0">
                <a:solidFill>
                  <a:srgbClr val="FF0000"/>
                </a:solidFill>
              </a:rPr>
              <a:t>	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966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37808374-6D36-5CC7-B3A9-A4E58C374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09" y="448236"/>
            <a:ext cx="11697581" cy="596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6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5051137-5C2A-AF6D-E724-16F9FA45E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92" y="1339274"/>
            <a:ext cx="10787508" cy="555132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676AB8D-56C1-981D-5428-97979C52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NUTRİSYONEL DESTEK NE ZAMAN, NE KADAR?</a:t>
            </a:r>
          </a:p>
        </p:txBody>
      </p:sp>
    </p:spTree>
    <p:extLst>
      <p:ext uri="{BB962C8B-B14F-4D97-AF65-F5344CB8AC3E}">
        <p14:creationId xmlns:p14="http://schemas.microsoft.com/office/powerpoint/2010/main" val="807734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562" y="453327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NUTRİSYONEL DESTEĞE NE ZAMAN BAŞLANMALI? 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892144D2-A2C1-884E-35E5-C18834C87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8890"/>
            <a:ext cx="10515600" cy="4351338"/>
          </a:xfrm>
        </p:spPr>
        <p:txBody>
          <a:bodyPr/>
          <a:lstStyle/>
          <a:p>
            <a:r>
              <a:rPr lang="tr-TR" sz="2400" dirty="0">
                <a:solidFill>
                  <a:schemeClr val="bg2">
                    <a:lumMod val="25000"/>
                  </a:schemeClr>
                </a:solidFill>
              </a:rPr>
              <a:t>Akciğer kanserinde tedavi öncesi </a:t>
            </a:r>
            <a:r>
              <a:rPr lang="tr-TR" sz="2400" dirty="0" err="1">
                <a:solidFill>
                  <a:schemeClr val="bg2">
                    <a:lumMod val="25000"/>
                  </a:schemeClr>
                </a:solidFill>
              </a:rPr>
              <a:t>nutrsiyonel</a:t>
            </a:r>
            <a:r>
              <a:rPr lang="tr-TR" sz="2400" dirty="0">
                <a:solidFill>
                  <a:schemeClr val="bg2">
                    <a:lumMod val="25000"/>
                  </a:schemeClr>
                </a:solidFill>
              </a:rPr>
              <a:t> durumun prognostik olduğu bilinmekte</a:t>
            </a:r>
          </a:p>
          <a:p>
            <a:r>
              <a:rPr lang="tr-TR" sz="2400" dirty="0">
                <a:solidFill>
                  <a:schemeClr val="bg2">
                    <a:lumMod val="25000"/>
                  </a:schemeClr>
                </a:solidFill>
              </a:rPr>
              <a:t>Haftada bir, gereken hastalarda mutlaka daha sık durum değerlendirilmeli</a:t>
            </a:r>
          </a:p>
          <a:p>
            <a:endParaRPr lang="tr-TR" sz="2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sz="2400" b="1" i="1" u="sng" dirty="0">
                <a:solidFill>
                  <a:srgbClr val="C00000"/>
                </a:solidFill>
              </a:rPr>
              <a:t>Geri dönülmez bir noktaya gelinmeden</a:t>
            </a:r>
          </a:p>
          <a:p>
            <a:endParaRPr lang="tr-TR" sz="2400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sz="2400" b="1" dirty="0">
                <a:solidFill>
                  <a:schemeClr val="bg2">
                    <a:lumMod val="25000"/>
                  </a:schemeClr>
                </a:solidFill>
              </a:rPr>
              <a:t>‘Tümörü besler endişesini’ </a:t>
            </a:r>
            <a:r>
              <a:rPr lang="tr-TR" sz="2400" dirty="0">
                <a:solidFill>
                  <a:schemeClr val="bg2">
                    <a:lumMod val="25000"/>
                  </a:schemeClr>
                </a:solidFill>
              </a:rPr>
              <a:t>destekleyen bilimsel kanıtlar olmadığı için hastalara destek vermekten vazgeçilmemeli</a:t>
            </a:r>
            <a:endParaRPr lang="tr-TR" sz="24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9384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830E-BF6E-8D42-9F09-6672F1436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39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NUTRİSYONEL DESTEK NE ZAMAN, NE KADAR?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20192A-1528-3842-9D47-3D8DA1F28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99" y="1256105"/>
            <a:ext cx="5624710" cy="434578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CADFD2-EA80-BD4E-B8B6-C31706CCFC9D}"/>
              </a:ext>
            </a:extLst>
          </p:cNvPr>
          <p:cNvSpPr txBox="1"/>
          <p:nvPr/>
        </p:nvSpPr>
        <p:spPr>
          <a:xfrm>
            <a:off x="5971309" y="1967346"/>
            <a:ext cx="56917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Risk altında; ileri evre (tümör yükü ve tedavi alanı)</a:t>
            </a:r>
          </a:p>
          <a:p>
            <a:r>
              <a:rPr lang="tr-TR" dirty="0"/>
              <a:t>		  Eş zamanlı kemoterapi alanlar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Toplam 90 günlük dönemde kilo kaybı </a:t>
            </a:r>
            <a:r>
              <a:rPr lang="tr-TR" dirty="0" err="1"/>
              <a:t>prevalansı</a:t>
            </a:r>
            <a:r>
              <a:rPr lang="tr-TR" dirty="0"/>
              <a:t> %31 </a:t>
            </a:r>
          </a:p>
          <a:p>
            <a:r>
              <a:rPr lang="tr-TR" dirty="0"/>
              <a:t>      Radyoterapi sırasında % 33, sonrasında  %67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E76F3E7-E3D0-C878-AA02-D497983BE835}"/>
              </a:ext>
            </a:extLst>
          </p:cNvPr>
          <p:cNvSpPr txBox="1"/>
          <p:nvPr/>
        </p:nvSpPr>
        <p:spPr>
          <a:xfrm>
            <a:off x="6096000" y="4746376"/>
            <a:ext cx="6096000" cy="646331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RADYOTERAPİ SONRASI HASTALARIN BÜYÜK KISMI KİLO KAYBI YÖNÜNDEN TAKİP EDİLMİYOR………………..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1771811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E0B627-B9F5-443A-B9DB-AFE3B371B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0" t="2608" r="3335" b="2584"/>
          <a:stretch/>
        </p:blipFill>
        <p:spPr>
          <a:xfrm>
            <a:off x="315834" y="1799017"/>
            <a:ext cx="6820072" cy="38655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74DAE5-F3C5-4059-AD4B-7F06118478C4}"/>
              </a:ext>
            </a:extLst>
          </p:cNvPr>
          <p:cNvSpPr/>
          <p:nvPr/>
        </p:nvSpPr>
        <p:spPr>
          <a:xfrm>
            <a:off x="2597849" y="948336"/>
            <a:ext cx="6546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Malnütrisyonu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2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Nasıl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2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Tespit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en-GB" sz="3200" b="1" dirty="0" err="1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Edebiliriz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?</a:t>
            </a:r>
          </a:p>
        </p:txBody>
      </p:sp>
      <p:pic>
        <p:nvPicPr>
          <p:cNvPr id="4" name="Graphic 3" descr="Question mark RTL">
            <a:extLst>
              <a:ext uri="{FF2B5EF4-FFF2-40B4-BE49-F238E27FC236}">
                <a16:creationId xmlns:a16="http://schemas.microsoft.com/office/drawing/2014/main" id="{8A791FD9-7962-46D0-87AC-3E4B18616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724347" y="5001763"/>
            <a:ext cx="1325563" cy="1325563"/>
          </a:xfrm>
          <a:prstGeom prst="rect">
            <a:avLst/>
          </a:prstGeom>
        </p:spPr>
      </p:pic>
      <p:sp>
        <p:nvSpPr>
          <p:cNvPr id="5" name="Unvan 1">
            <a:extLst>
              <a:ext uri="{FF2B5EF4-FFF2-40B4-BE49-F238E27FC236}">
                <a16:creationId xmlns:a16="http://schemas.microsoft.com/office/drawing/2014/main" id="{035D634E-CDE7-44AD-AE35-BB3BE720CA12}"/>
              </a:ext>
            </a:extLst>
          </p:cNvPr>
          <p:cNvSpPr txBox="1">
            <a:spLocks/>
          </p:cNvSpPr>
          <p:nvPr/>
        </p:nvSpPr>
        <p:spPr>
          <a:xfrm>
            <a:off x="838200" y="33823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TARAMA VE DEĞERLENDİRME YÖNTEMLERİ</a:t>
            </a:r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817DC7E2-9E13-DE39-D3E8-74864C4BCCD3}"/>
              </a:ext>
            </a:extLst>
          </p:cNvPr>
          <p:cNvSpPr txBox="1">
            <a:spLocks/>
          </p:cNvSpPr>
          <p:nvPr/>
        </p:nvSpPr>
        <p:spPr>
          <a:xfrm>
            <a:off x="7570027" y="5038963"/>
            <a:ext cx="1755452" cy="1480806"/>
          </a:xfrm>
          <a:prstGeom prst="rect">
            <a:avLst/>
          </a:prstGeom>
          <a:ln w="76200">
            <a:solidFill>
              <a:srgbClr val="7030A0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1400" dirty="0"/>
              <a:t>Etkili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dirty="0"/>
              <a:t>Kolay uygulanabilir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dirty="0"/>
              <a:t>Ucuz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dirty="0" err="1"/>
              <a:t>Sensitif</a:t>
            </a:r>
            <a:r>
              <a:rPr lang="tr-TR" sz="1400" dirty="0"/>
              <a:t> ve spesifik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                                                                            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B13E8B5-E322-525A-C717-46FD63EB15BE}"/>
              </a:ext>
            </a:extLst>
          </p:cNvPr>
          <p:cNvSpPr txBox="1"/>
          <p:nvPr/>
        </p:nvSpPr>
        <p:spPr>
          <a:xfrm>
            <a:off x="412377" y="587343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u="sng" dirty="0">
                <a:solidFill>
                  <a:srgbClr val="FF0000"/>
                </a:solidFill>
              </a:rPr>
              <a:t>H</a:t>
            </a:r>
            <a:r>
              <a:rPr lang="tr-TR" sz="1800" u="sng" dirty="0">
                <a:solidFill>
                  <a:srgbClr val="FF0000"/>
                </a:solidFill>
              </a:rPr>
              <a:t>angi yöntem daha üstün? </a:t>
            </a:r>
          </a:p>
          <a:p>
            <a:pPr marL="0" indent="0">
              <a:buNone/>
            </a:pPr>
            <a:r>
              <a:rPr lang="tr-TR" u="sng" dirty="0">
                <a:solidFill>
                  <a:srgbClr val="FF0000"/>
                </a:solidFill>
              </a:rPr>
              <a:t>H</a:t>
            </a:r>
            <a:r>
              <a:rPr lang="tr-TR" sz="1800" u="sng" dirty="0">
                <a:solidFill>
                  <a:srgbClr val="FF0000"/>
                </a:solidFill>
              </a:rPr>
              <a:t>angi sınır değerde </a:t>
            </a:r>
            <a:r>
              <a:rPr lang="tr-TR" sz="1800" u="sng" dirty="0" err="1">
                <a:solidFill>
                  <a:srgbClr val="FF0000"/>
                </a:solidFill>
              </a:rPr>
              <a:t>nutrisyonel</a:t>
            </a:r>
            <a:r>
              <a:rPr lang="tr-TR" sz="1800" u="sng" dirty="0">
                <a:solidFill>
                  <a:srgbClr val="FF0000"/>
                </a:solidFill>
              </a:rPr>
              <a:t> destek verilmesi gerekir?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7" name="İçerik Yer Tutucusu 4">
            <a:extLst>
              <a:ext uri="{FF2B5EF4-FFF2-40B4-BE49-F238E27FC236}">
                <a16:creationId xmlns:a16="http://schemas.microsoft.com/office/drawing/2014/main" id="{50100059-C995-B3AF-CFA4-35A18B4BE6B7}"/>
              </a:ext>
            </a:extLst>
          </p:cNvPr>
          <p:cNvSpPr txBox="1">
            <a:spLocks/>
          </p:cNvSpPr>
          <p:nvPr/>
        </p:nvSpPr>
        <p:spPr>
          <a:xfrm>
            <a:off x="7637930" y="1856237"/>
            <a:ext cx="4238236" cy="2482681"/>
          </a:xfrm>
          <a:prstGeom prst="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>
                <a:solidFill>
                  <a:schemeClr val="accent1">
                    <a:lumMod val="75000"/>
                  </a:schemeClr>
                </a:solidFill>
              </a:rPr>
              <a:t>Kas ve yağ kitlesi ölçmek için daha spesifik yöntemler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 Dual X-ray </a:t>
            </a:r>
            <a:r>
              <a:rPr lang="tr-TR" sz="2000" dirty="0" err="1"/>
              <a:t>absorbtiometry</a:t>
            </a:r>
            <a:r>
              <a:rPr lang="tr-TR" sz="2000" dirty="0"/>
              <a:t>-DEXA-,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 </a:t>
            </a:r>
            <a:r>
              <a:rPr lang="tr-TR" sz="2000" dirty="0" err="1"/>
              <a:t>Antropometry</a:t>
            </a:r>
            <a:r>
              <a:rPr lang="tr-TR" sz="2000" dirty="0"/>
              <a:t>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 Lomber 3 vertebra hizasından Bilgisayarlı  Tomografi,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 </a:t>
            </a:r>
            <a:r>
              <a:rPr lang="tr-TR" sz="2000" dirty="0" err="1"/>
              <a:t>Bioimpedans</a:t>
            </a:r>
            <a:r>
              <a:rPr lang="tr-TR" sz="2000" dirty="0"/>
              <a:t> analizi-BİA</a:t>
            </a:r>
          </a:p>
          <a:p>
            <a:r>
              <a:rPr lang="tr-TR" sz="2000" b="1" dirty="0">
                <a:solidFill>
                  <a:schemeClr val="accent1">
                    <a:lumMod val="75000"/>
                  </a:schemeClr>
                </a:solidFill>
              </a:rPr>
              <a:t>Sistemik inflamasyon</a:t>
            </a:r>
            <a:endParaRPr lang="tr-TR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C-reaktif protein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2000" dirty="0"/>
              <a:t>Albümin düzeyleri </a:t>
            </a:r>
          </a:p>
        </p:txBody>
      </p:sp>
    </p:spTree>
    <p:extLst>
      <p:ext uri="{BB962C8B-B14F-4D97-AF65-F5344CB8AC3E}">
        <p14:creationId xmlns:p14="http://schemas.microsoft.com/office/powerpoint/2010/main" val="2038829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0" y="-54190"/>
            <a:ext cx="12035620" cy="667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56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ANTROPOMETRİK ÖLÇÜM YÖNTEMLERİ </a:t>
            </a:r>
            <a:br>
              <a:rPr lang="tr-TR" dirty="0">
                <a:solidFill>
                  <a:schemeClr val="tx1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4501" y="1253331"/>
            <a:ext cx="8746040" cy="4351338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chemeClr val="tx1"/>
                </a:solidFill>
              </a:rPr>
              <a:t>VKİ (vücut kitle indeksi=kilo/boy</a:t>
            </a:r>
            <a:r>
              <a:rPr lang="tr-TR" sz="2000" baseline="30000" dirty="0">
                <a:solidFill>
                  <a:schemeClr val="tx1"/>
                </a:solidFill>
              </a:rPr>
              <a:t>2</a:t>
            </a:r>
            <a:r>
              <a:rPr lang="tr-TR" sz="2000" dirty="0">
                <a:solidFill>
                  <a:schemeClr val="tx1"/>
                </a:solidFill>
              </a:rPr>
              <a:t>)</a:t>
            </a:r>
          </a:p>
          <a:p>
            <a:r>
              <a:rPr lang="tr-TR" sz="2000" dirty="0">
                <a:solidFill>
                  <a:schemeClr val="tx1"/>
                </a:solidFill>
              </a:rPr>
              <a:t>Ekstremite </a:t>
            </a:r>
            <a:r>
              <a:rPr lang="tr-TR" sz="2000" dirty="0" err="1">
                <a:solidFill>
                  <a:schemeClr val="tx1"/>
                </a:solidFill>
              </a:rPr>
              <a:t>Çevre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Ölçümleri</a:t>
            </a:r>
            <a:r>
              <a:rPr lang="tr-TR" sz="2000" dirty="0">
                <a:solidFill>
                  <a:schemeClr val="tx1"/>
                </a:solidFill>
              </a:rPr>
              <a:t> ;</a:t>
            </a:r>
          </a:p>
          <a:p>
            <a:pPr marL="0" indent="0">
              <a:buNone/>
            </a:pPr>
            <a:r>
              <a:rPr lang="tr-TR" sz="2000" dirty="0"/>
              <a:t>	</a:t>
            </a:r>
            <a:r>
              <a:rPr lang="tr-TR" sz="2000" dirty="0">
                <a:solidFill>
                  <a:schemeClr val="tx1"/>
                </a:solidFill>
              </a:rPr>
              <a:t>Erkeklerde &lt;23 cm ve kadınlarda &lt;22 cm 	</a:t>
            </a:r>
            <a:r>
              <a:rPr lang="tr-TR" sz="2000" dirty="0" err="1">
                <a:solidFill>
                  <a:schemeClr val="tx1"/>
                </a:solidFill>
              </a:rPr>
              <a:t>azalmıs</a:t>
            </a:r>
            <a:r>
              <a:rPr lang="tr-TR" sz="2000" dirty="0">
                <a:solidFill>
                  <a:schemeClr val="tx1"/>
                </a:solidFill>
              </a:rPr>
              <a:t>̧ kas kitlesi lehine </a:t>
            </a:r>
          </a:p>
          <a:p>
            <a:r>
              <a:rPr lang="tr-TR" sz="2000" dirty="0">
                <a:solidFill>
                  <a:schemeClr val="tx1"/>
                </a:solidFill>
              </a:rPr>
              <a:t>Baldır </a:t>
            </a:r>
            <a:r>
              <a:rPr lang="tr-TR" sz="2000" dirty="0" err="1">
                <a:solidFill>
                  <a:schemeClr val="tx1"/>
                </a:solidFill>
              </a:rPr>
              <a:t>çevresinin</a:t>
            </a:r>
            <a:r>
              <a:rPr lang="tr-TR" sz="2000" dirty="0">
                <a:solidFill>
                  <a:schemeClr val="tx1"/>
                </a:solidFill>
              </a:rPr>
              <a:t> &lt;31 cm olması kas kitlesinde azalma </a:t>
            </a:r>
          </a:p>
          <a:p>
            <a:r>
              <a:rPr lang="tr-TR" sz="2000" dirty="0" err="1">
                <a:solidFill>
                  <a:schemeClr val="tx1"/>
                </a:solidFill>
              </a:rPr>
              <a:t>Özel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kaliper</a:t>
            </a:r>
            <a:r>
              <a:rPr lang="tr-TR" sz="2000" dirty="0">
                <a:solidFill>
                  <a:schemeClr val="tx1"/>
                </a:solidFill>
              </a:rPr>
              <a:t> ile </a:t>
            </a:r>
            <a:r>
              <a:rPr lang="tr-TR" sz="2000" dirty="0" err="1">
                <a:solidFill>
                  <a:schemeClr val="tx1"/>
                </a:solidFill>
              </a:rPr>
              <a:t>vücudun</a:t>
            </a:r>
            <a:r>
              <a:rPr lang="tr-TR" sz="2000" dirty="0">
                <a:solidFill>
                  <a:schemeClr val="tx1"/>
                </a:solidFill>
              </a:rPr>
              <a:t> belirli </a:t>
            </a:r>
            <a:r>
              <a:rPr lang="tr-TR" sz="2000" dirty="0" err="1">
                <a:solidFill>
                  <a:schemeClr val="tx1"/>
                </a:solidFill>
              </a:rPr>
              <a:t>bölgelerinden</a:t>
            </a:r>
            <a:r>
              <a:rPr lang="tr-TR" sz="2000" dirty="0">
                <a:solidFill>
                  <a:schemeClr val="tx1"/>
                </a:solidFill>
              </a:rPr>
              <a:t> yapılan cilt </a:t>
            </a:r>
            <a:r>
              <a:rPr lang="tr-TR" sz="2000" dirty="0" err="1">
                <a:solidFill>
                  <a:schemeClr val="tx1"/>
                </a:solidFill>
              </a:rPr>
              <a:t>kalınlığı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ölçümu</a:t>
            </a:r>
            <a:r>
              <a:rPr lang="tr-TR" sz="2000" dirty="0">
                <a:solidFill>
                  <a:schemeClr val="tx1"/>
                </a:solidFill>
              </a:rPr>
              <a:t>̈ ile </a:t>
            </a:r>
            <a:r>
              <a:rPr lang="tr-TR" sz="2000" dirty="0" err="1">
                <a:solidFill>
                  <a:schemeClr val="tx1"/>
                </a:solidFill>
              </a:rPr>
              <a:t>vücut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yag</a:t>
            </a:r>
            <a:r>
              <a:rPr lang="tr-TR" sz="2000" dirty="0">
                <a:solidFill>
                  <a:schemeClr val="tx1"/>
                </a:solidFill>
              </a:rPr>
              <a:t>̆ oranı </a:t>
            </a:r>
            <a:r>
              <a:rPr lang="tr-TR" sz="2000" dirty="0" err="1">
                <a:solidFill>
                  <a:schemeClr val="tx1"/>
                </a:solidFill>
              </a:rPr>
              <a:t>doğru</a:t>
            </a:r>
            <a:r>
              <a:rPr lang="tr-TR" sz="2000" dirty="0">
                <a:solidFill>
                  <a:schemeClr val="tx1"/>
                </a:solidFill>
              </a:rPr>
              <a:t> olarak hesaplanabilmekte </a:t>
            </a:r>
          </a:p>
          <a:p>
            <a:r>
              <a:rPr lang="tr-TR" sz="2000" dirty="0" err="1"/>
              <a:t>T</a:t>
            </a:r>
            <a:r>
              <a:rPr lang="tr-TR" sz="2000" dirty="0" err="1">
                <a:solidFill>
                  <a:schemeClr val="tx1"/>
                </a:solidFill>
              </a:rPr>
              <a:t>riceps</a:t>
            </a:r>
            <a:r>
              <a:rPr lang="tr-TR" sz="2000" dirty="0">
                <a:solidFill>
                  <a:schemeClr val="tx1"/>
                </a:solidFill>
              </a:rPr>
              <a:t> cilt </a:t>
            </a:r>
            <a:r>
              <a:rPr lang="tr-TR" sz="2000" dirty="0" err="1">
                <a:solidFill>
                  <a:schemeClr val="tx1"/>
                </a:solidFill>
              </a:rPr>
              <a:t>kalınlığı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</a:p>
          <a:p>
            <a:endParaRPr lang="tr-TR" sz="2000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999" y="4787466"/>
            <a:ext cx="1564722" cy="174263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613" y="4787466"/>
            <a:ext cx="1302327" cy="171670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87" y="4787466"/>
            <a:ext cx="919957" cy="170540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9780" y="4850219"/>
            <a:ext cx="1840967" cy="167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74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467FA-9D0F-46D3-8B61-A938DCE7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VÜCUT AĞIRLIĞININ ÖTESİNDE KAS KİTLESİNİN MONİTORİZASYONU NEDEN ÖNEMLİDİR?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C44556-D14D-4B8E-92E6-4249B9102465}"/>
              </a:ext>
            </a:extLst>
          </p:cNvPr>
          <p:cNvSpPr/>
          <p:nvPr/>
        </p:nvSpPr>
        <p:spPr>
          <a:xfrm>
            <a:off x="0" y="6322208"/>
            <a:ext cx="4572000" cy="737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 Prado CM et al, 2016 </a:t>
            </a:r>
            <a:r>
              <a:rPr kumimoji="0" lang="es-E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Proc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Nutr </a:t>
            </a:r>
            <a:r>
              <a:rPr kumimoji="0" lang="es-E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Soc</a:t>
            </a: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; 75(2):188-98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Joglekar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S et al, 2015 J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Surg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Oncol;112(5):503-9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 Arends et al, 2016,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Clinical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Nutrition 36(1):11-48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742DCD-A08B-4630-AEFA-1FB1BA6959C0}"/>
              </a:ext>
            </a:extLst>
          </p:cNvPr>
          <p:cNvSpPr/>
          <p:nvPr/>
        </p:nvSpPr>
        <p:spPr>
          <a:xfrm>
            <a:off x="1924050" y="1600201"/>
            <a:ext cx="8343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Kas kitlesi kaybı kanser kaşeksisinin anahtar özelliğidir. Kötü klinik sonuçlar için bağımsız negatif prognostik faktördür</a:t>
            </a:r>
            <a:endParaRPr lang="tr-TR" sz="1600" dirty="0">
              <a:solidFill>
                <a:srgbClr val="40106C"/>
              </a:solidFill>
              <a:latin typeface="Lato Regular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		</a:t>
            </a:r>
            <a:r>
              <a:rPr lang="tr-T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SARKOPENİ****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Özellikle kilolu veya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obez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hastalarda,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değerlendirme sadece vücut ağırlığı veya VKİ temelli yapılırsa gözden kaçabilir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. 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7624F0-F9E5-455B-B8C9-7822298D97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8" t="3462" r="7768" b="5510"/>
          <a:stretch/>
        </p:blipFill>
        <p:spPr>
          <a:xfrm>
            <a:off x="5029200" y="3140056"/>
            <a:ext cx="4265648" cy="28450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A8BDB20-88A1-44A1-B9F2-6D91857874D2}"/>
              </a:ext>
            </a:extLst>
          </p:cNvPr>
          <p:cNvSpPr/>
          <p:nvPr/>
        </p:nvSpPr>
        <p:spPr>
          <a:xfrm>
            <a:off x="1931138" y="4008172"/>
            <a:ext cx="27932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Tüm VKİ aralıklarında kas kaybı görülebilir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.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889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B379486-D6F9-461A-9EC2-DB313D56CF6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8098" y="205399"/>
            <a:ext cx="10917382" cy="7547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DÜŞÜK KAS KÜTLESİ KÖTÜ KLİNİK SONUÇLAR İÇİN BAĞIMSIZ 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PREDİKTÖR MÜDÜR?</a:t>
            </a:r>
            <a:endParaRPr lang="nl-NL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C433075-E3C7-41E0-A478-5F65E897888B}"/>
              </a:ext>
            </a:extLst>
          </p:cNvPr>
          <p:cNvSpPr txBox="1">
            <a:spLocks noChangeArrowheads="1"/>
          </p:cNvSpPr>
          <p:nvPr/>
        </p:nvSpPr>
        <p:spPr>
          <a:xfrm>
            <a:off x="1873181" y="4298191"/>
            <a:ext cx="3604502" cy="7340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b="0" i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538163" indent="-244475" algn="l" defTabSz="457200" rtl="0" eaLnBrk="1" latinLnBrk="0" hangingPunct="1">
              <a:spcBef>
                <a:spcPts val="0"/>
              </a:spcBef>
              <a:buFont typeface="Arial"/>
              <a:buChar char="–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Kas kitlesi kaybı, bağımsız olarak olumsuz klinik sonuçlarla ilişkilidir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C78302-C2F1-4094-BE4B-4D5E6D2F6D1D}"/>
              </a:ext>
            </a:extLst>
          </p:cNvPr>
          <p:cNvSpPr txBox="1"/>
          <p:nvPr/>
        </p:nvSpPr>
        <p:spPr>
          <a:xfrm>
            <a:off x="1917231" y="3520698"/>
            <a:ext cx="62478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Kanserde düşük kas kütlesi 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prevelansı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%40-50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6396DA10-919E-48DB-B3E4-8E3E997DA039}"/>
              </a:ext>
            </a:extLst>
          </p:cNvPr>
          <p:cNvSpPr txBox="1">
            <a:spLocks noChangeArrowheads="1"/>
          </p:cNvSpPr>
          <p:nvPr/>
        </p:nvSpPr>
        <p:spPr>
          <a:xfrm>
            <a:off x="6935210" y="4187846"/>
            <a:ext cx="3732791" cy="104346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chemeClr val="bg2"/>
              </a:buClr>
              <a:buSzPct val="84000"/>
              <a:buFont typeface="Arial" pitchFamily="34" charset="0"/>
              <a:buNone/>
              <a:tabLst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42900" indent="-3429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541338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72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90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8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tabLst>
                <a:tab pos="1257300" algn="l"/>
              </a:tabLs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60000" indent="-18000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SzPct val="110000"/>
              <a:buFont typeface="Arial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rgbClr val="40106C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Azalmış fonksiyonel durum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endParaRPr kumimoji="0" lang="nl-NL" sz="1600" b="0" i="0" u="none" strike="noStrike" kern="1200" cap="none" spc="0" normalizeH="0" baseline="3000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rgbClr val="40106C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Doz kısıtlayıcı toksisite</a:t>
            </a:r>
            <a:r>
              <a:rPr kumimoji="0" lang="nl-NL" sz="1600" b="0" i="0" u="none" strike="noStrike" kern="1200" cap="none" spc="0" normalizeH="0" baseline="3000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rgbClr val="40106C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Tümör progresyonunda azalmış süre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rgbClr val="40106C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Postopreratif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komplikasyonlar</a:t>
            </a:r>
            <a:endParaRPr kumimoji="0" lang="nl-NL" sz="1600" b="0" i="0" u="none" strike="noStrike" kern="1200" cap="none" spc="0" normalizeH="0" baseline="3000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>
                <a:srgbClr val="40106C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Azalmış sağkalım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2C65EAED-D8AF-4E09-9173-9088A25EA450}"/>
              </a:ext>
            </a:extLst>
          </p:cNvPr>
          <p:cNvSpPr txBox="1">
            <a:spLocks/>
          </p:cNvSpPr>
          <p:nvPr/>
        </p:nvSpPr>
        <p:spPr>
          <a:xfrm>
            <a:off x="1917230" y="1467945"/>
            <a:ext cx="4255268" cy="16038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800"/>
              </a:spcAft>
              <a:buFont typeface="Arial"/>
              <a:buNone/>
              <a:defRPr sz="2000" b="0" i="0" kern="1200">
                <a:solidFill>
                  <a:schemeClr val="tx2"/>
                </a:solidFill>
                <a:latin typeface="Lato"/>
                <a:ea typeface="+mn-ea"/>
                <a:cs typeface="+mn-cs"/>
              </a:defRPr>
            </a:lvl1pPr>
            <a:lvl2pPr marL="230400" indent="-230400" algn="l" defTabSz="457200" rtl="0" eaLnBrk="1" latinLnBrk="0" hangingPunct="1"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2000" kern="1200">
                <a:solidFill>
                  <a:srgbClr val="5A5B5D"/>
                </a:solidFill>
                <a:latin typeface="Lato"/>
                <a:ea typeface="+mn-ea"/>
                <a:cs typeface="+mn-cs"/>
              </a:defRPr>
            </a:lvl2pPr>
            <a:lvl3pPr marL="0" indent="0" algn="l" defTabSz="457200" rtl="0" eaLnBrk="1" latinLnBrk="0" hangingPunct="1">
              <a:spcBef>
                <a:spcPts val="0"/>
              </a:spcBef>
              <a:spcAft>
                <a:spcPts val="800"/>
              </a:spcAft>
              <a:buFont typeface="Arial"/>
              <a:buNone/>
              <a:defRPr sz="2000" kern="1200">
                <a:solidFill>
                  <a:srgbClr val="5A5B5D"/>
                </a:solidFill>
                <a:latin typeface="Lato"/>
                <a:ea typeface="+mn-ea"/>
                <a:cs typeface="+mn-cs"/>
              </a:defRPr>
            </a:lvl3pPr>
            <a:lvl4pPr marL="0" indent="0" algn="l" defTabSz="457200" rtl="0" eaLnBrk="1" latinLnBrk="0" hangingPunct="1">
              <a:spcBef>
                <a:spcPts val="0"/>
              </a:spcBef>
              <a:spcAft>
                <a:spcPts val="800"/>
              </a:spcAft>
              <a:buFont typeface="Arial"/>
              <a:buNone/>
              <a:defRPr sz="2000" kern="1200">
                <a:solidFill>
                  <a:srgbClr val="5A5B5D"/>
                </a:solidFill>
                <a:latin typeface="Lato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800"/>
              </a:spcAft>
              <a:buFont typeface="Arial"/>
              <a:buNone/>
              <a:defRPr sz="2000" kern="1200">
                <a:solidFill>
                  <a:srgbClr val="5A5B5D"/>
                </a:solidFill>
                <a:latin typeface="Lato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sz="1800" b="1" dirty="0">
                <a:solidFill>
                  <a:schemeClr val="bg2">
                    <a:lumMod val="25000"/>
                  </a:schemeClr>
                </a:solidFill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K</a:t>
            </a:r>
            <a:r>
              <a:rPr kumimoji="0" lang="tr-T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anserde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 kilo kaybının ana komponenti kas kütlesidir</a:t>
            </a:r>
            <a:endParaRPr kumimoji="0" lang="en-US" sz="1800" b="0" i="0" u="none" strike="noStrike" kern="1200" cap="none" spc="0" normalizeH="0" baseline="3000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Kas protein yıkımı, protein alımında azalma, </a:t>
            </a:r>
            <a:r>
              <a:rPr kumimoji="0" lang="tr-TR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metabolik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 değişiklikler ve sistemik </a:t>
            </a:r>
            <a:r>
              <a:rPr kumimoji="0" lang="tr-TR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enflamasyon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 gibi artan katabolizmaya bağlı olarak artmıştır.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425917-1670-4267-8924-13AC198CEB70}"/>
              </a:ext>
            </a:extLst>
          </p:cNvPr>
          <p:cNvSpPr/>
          <p:nvPr/>
        </p:nvSpPr>
        <p:spPr>
          <a:xfrm>
            <a:off x="0" y="6266485"/>
            <a:ext cx="4833517" cy="143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1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Fearon et al, Nat Rev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Clin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Oncol. 2013 ;10(2):90-9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2 </a:t>
            </a:r>
            <a:r>
              <a:rPr kumimoji="0" lang="fr-FR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Aoyagi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T et al, 2015 World J Gastrointest Oncol. 15;7(4):17-29.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3</a:t>
            </a:r>
            <a:r>
              <a:rPr kumimoji="0" lang="nl-NL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Silver HJ et al, 2007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Head Neck;29(10):893-900.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 </a:t>
            </a:r>
            <a:r>
              <a: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Prado CM et al, 2016 </a:t>
            </a:r>
            <a:r>
              <a:rPr kumimoji="0" lang="es-E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Proc</a:t>
            </a:r>
            <a:r>
              <a: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Nutr </a:t>
            </a:r>
            <a:r>
              <a:rPr kumimoji="0" lang="es-E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Soc</a:t>
            </a:r>
            <a:r>
              <a:rPr kumimoji="0" lang="es-ES" sz="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; 75(2):188-98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FA1D5E-FED0-473F-88B4-FF81766FB05C}"/>
              </a:ext>
            </a:extLst>
          </p:cNvPr>
          <p:cNvSpPr/>
          <p:nvPr/>
        </p:nvSpPr>
        <p:spPr>
          <a:xfrm>
            <a:off x="4947385" y="6274431"/>
            <a:ext cx="6435393" cy="1282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defRPr/>
            </a:pPr>
            <a:r>
              <a:rPr lang="tr-TR" sz="1000" dirty="0">
                <a:solidFill>
                  <a:srgbClr val="00206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5. </a:t>
            </a:r>
            <a:r>
              <a:rPr lang="en-US" sz="1000" dirty="0">
                <a:solidFill>
                  <a:srgbClr val="00206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Kurk SA et al, 2018 Annals of Oncology, (29)suppl 8</a:t>
            </a:r>
            <a:endParaRPr lang="nl-NL" sz="1000" dirty="0">
              <a:solidFill>
                <a:srgbClr val="002060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lvl="0">
              <a:lnSpc>
                <a:spcPct val="107000"/>
              </a:lnSpc>
              <a:defRPr/>
            </a:pPr>
            <a:r>
              <a:rPr lang="nl-NL" sz="1000" dirty="0">
                <a:solidFill>
                  <a:srgbClr val="00206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6 Joglekar S et al, 2015 J Surg Oncol;112(5):503-9</a:t>
            </a:r>
          </a:p>
          <a:p>
            <a:pPr lvl="0">
              <a:lnSpc>
                <a:spcPct val="107000"/>
              </a:lnSpc>
              <a:defRPr/>
            </a:pPr>
            <a:r>
              <a:rPr lang="en-US" sz="1000" dirty="0">
                <a:solidFill>
                  <a:srgbClr val="00206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7</a:t>
            </a:r>
            <a:r>
              <a:rPr lang="nl-NL" sz="1000" dirty="0">
                <a:solidFill>
                  <a:srgbClr val="00206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</a:t>
            </a:r>
            <a:r>
              <a:rPr lang="da-DK" sz="1000" dirty="0">
                <a:solidFill>
                  <a:srgbClr val="00206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Lieffers JR et al, 2012 Br J Cancer  4;107(6):931-6</a:t>
            </a:r>
            <a:endParaRPr lang="nl-NL" sz="1000" dirty="0">
              <a:solidFill>
                <a:srgbClr val="002060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lvl="0">
              <a:lnSpc>
                <a:spcPct val="107000"/>
              </a:lnSpc>
              <a:defRPr/>
            </a:pPr>
            <a:endParaRPr lang="es-ES" sz="1100" dirty="0">
              <a:solidFill>
                <a:srgbClr val="002060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lvl="0">
              <a:lnSpc>
                <a:spcPct val="107000"/>
              </a:lnSpc>
              <a:defRPr/>
            </a:pPr>
            <a:endParaRPr lang="en-US" sz="1100" dirty="0">
              <a:solidFill>
                <a:srgbClr val="002060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lvl="0">
              <a:lnSpc>
                <a:spcPct val="107000"/>
              </a:lnSpc>
              <a:defRPr/>
            </a:pPr>
            <a:endParaRPr lang="nl-NL" sz="1100" dirty="0">
              <a:solidFill>
                <a:srgbClr val="002060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3F7E01C-315A-49A5-B0B6-20A8CF1BEF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12" t="5572" r="15722" b="3404"/>
          <a:stretch/>
        </p:blipFill>
        <p:spPr>
          <a:xfrm rot="5064416">
            <a:off x="7702256" y="1127181"/>
            <a:ext cx="1668334" cy="1371977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9898A81-448B-4ABF-90A0-18F2A5255EE3}"/>
              </a:ext>
            </a:extLst>
          </p:cNvPr>
          <p:cNvSpPr/>
          <p:nvPr/>
        </p:nvSpPr>
        <p:spPr>
          <a:xfrm>
            <a:off x="9044544" y="1935273"/>
            <a:ext cx="4833517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Yağ kaybı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28,3)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9D87883-91A4-4A2B-91BC-09B613FDE007}"/>
              </a:ext>
            </a:extLst>
          </p:cNvPr>
          <p:cNvSpPr/>
          <p:nvPr/>
        </p:nvSpPr>
        <p:spPr>
          <a:xfrm>
            <a:off x="9044545" y="1203463"/>
            <a:ext cx="4833517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Kas kaybı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71,7)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08EA4DC-8119-4B8C-A370-BCB8941EE04B}"/>
              </a:ext>
            </a:extLst>
          </p:cNvPr>
          <p:cNvSpPr/>
          <p:nvPr/>
        </p:nvSpPr>
        <p:spPr>
          <a:xfrm>
            <a:off x="6675368" y="4053315"/>
            <a:ext cx="3722110" cy="1685756"/>
          </a:xfrm>
          <a:prstGeom prst="roundRect">
            <a:avLst/>
          </a:prstGeom>
          <a:noFill/>
          <a:ln w="9525" cap="flat" cmpd="sng" algn="ctr">
            <a:solidFill>
              <a:srgbClr val="816CAE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819D96A-0558-4F89-AB50-C3737F8EFE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1467945"/>
            <a:ext cx="762003" cy="60960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4528148-ED3C-418D-AE7D-FA30F5162B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789" y="4676890"/>
            <a:ext cx="762003" cy="60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43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B079D3-EFBC-411C-A574-BAF3477B95B3}"/>
              </a:ext>
            </a:extLst>
          </p:cNvPr>
          <p:cNvSpPr txBox="1"/>
          <p:nvPr/>
        </p:nvSpPr>
        <p:spPr>
          <a:xfrm>
            <a:off x="197225" y="167286"/>
            <a:ext cx="1139972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002060"/>
                </a:solidFill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İ</a:t>
            </a:r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LO KAYBININ OLUMSUZ KL</a:t>
            </a:r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İ</a:t>
            </a:r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İ</a:t>
            </a:r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K SONUÇLARI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43829C-480E-4620-8DDB-138DDCAD1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99" y="620512"/>
            <a:ext cx="9538207" cy="34274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C7C1D5-325F-4754-83CE-C2004FF0A022}"/>
              </a:ext>
            </a:extLst>
          </p:cNvPr>
          <p:cNvSpPr txBox="1"/>
          <p:nvPr/>
        </p:nvSpPr>
        <p:spPr>
          <a:xfrm>
            <a:off x="142009" y="6240382"/>
            <a:ext cx="119079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solidFill>
                  <a:srgbClr val="002060"/>
                </a:solidFill>
              </a:defRPr>
            </a:lvl1pPr>
          </a:lstStyle>
          <a:p>
            <a:r>
              <a:rPr lang="en-GB" sz="800" dirty="0"/>
              <a:t>1. Andreyev HJN et al. 1998 Eur J Cancer; 34(4):503-9. 2. </a:t>
            </a:r>
            <a:r>
              <a:rPr lang="en-GB" sz="800" dirty="0" err="1"/>
              <a:t>Arrietta</a:t>
            </a:r>
            <a:r>
              <a:rPr lang="en-GB" sz="800" dirty="0"/>
              <a:t> O et al. 2015 Oncologist; 20(8): 967–974. 3. Ross PJ et al. 2004 Br J Cancer; 90(10):1905-11. 4. Barret M,</a:t>
            </a:r>
          </a:p>
          <a:p>
            <a:r>
              <a:rPr lang="fr-FR" sz="800" dirty="0"/>
              <a:t>et al. 2012 Oncology;81(5-6):395-402. 5. Yu K et al. 2013 </a:t>
            </a:r>
            <a:r>
              <a:rPr lang="fr-FR" sz="800" dirty="0" err="1"/>
              <a:t>Eur</a:t>
            </a:r>
            <a:r>
              <a:rPr lang="fr-FR" sz="800" dirty="0"/>
              <a:t> J Clin </a:t>
            </a:r>
            <a:r>
              <a:rPr lang="fr-FR" sz="800" dirty="0" err="1"/>
              <a:t>Nutr</a:t>
            </a:r>
            <a:r>
              <a:rPr lang="fr-FR" sz="800" dirty="0"/>
              <a:t>; 67(7):732-7. 6. Langer CJ et al. 2001 Nutrition;17(1 </a:t>
            </a:r>
            <a:r>
              <a:rPr lang="fr-FR" sz="800" dirty="0" err="1"/>
              <a:t>Suppl</a:t>
            </a:r>
            <a:r>
              <a:rPr lang="fr-FR" sz="800" dirty="0"/>
              <a:t>):S1-20. 7. Mariani L et al. 2012 Support</a:t>
            </a:r>
          </a:p>
          <a:p>
            <a:r>
              <a:rPr lang="fr-FR" sz="800" dirty="0"/>
              <a:t>Care Cancer; 20(2):301-9. 8. Sanchez Lara K et al. 2012 </a:t>
            </a:r>
            <a:r>
              <a:rPr lang="fr-FR" sz="800" dirty="0" err="1"/>
              <a:t>Nutr</a:t>
            </a:r>
            <a:r>
              <a:rPr lang="fr-FR" sz="800" dirty="0"/>
              <a:t> Cancer; 64(4):526-34. 9. Planas M et al. 2016 Support Care Cancer;24(1):429-35. 10. Gourin C et al. 2014 Ann</a:t>
            </a:r>
          </a:p>
          <a:p>
            <a:r>
              <a:rPr lang="en-GB" sz="800" dirty="0" err="1"/>
              <a:t>Otol</a:t>
            </a:r>
            <a:r>
              <a:rPr lang="en-GB" sz="800" dirty="0"/>
              <a:t> </a:t>
            </a:r>
            <a:r>
              <a:rPr lang="en-GB" sz="800" dirty="0" err="1"/>
              <a:t>Rhinol</a:t>
            </a:r>
            <a:r>
              <a:rPr lang="en-GB" sz="800" dirty="0"/>
              <a:t> Laryngol;123(2):101-10. 11. Martin L et al. 2015 J Clin Oncol. 33(1):90. 12. </a:t>
            </a:r>
            <a:r>
              <a:rPr lang="en-GB" sz="800" dirty="0" err="1"/>
              <a:t>Gannavarapu</a:t>
            </a:r>
            <a:r>
              <a:rPr lang="en-GB" sz="800" dirty="0"/>
              <a:t> et al. 2018; J Oncol </a:t>
            </a:r>
            <a:r>
              <a:rPr lang="en-GB" sz="800" dirty="0" err="1"/>
              <a:t>Pract</a:t>
            </a:r>
            <a:r>
              <a:rPr lang="en-GB" sz="800" dirty="0"/>
              <a:t>. ;14(4):e238-e250.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631F0D7-112A-486C-771C-75F379EA62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25"/>
          <a:stretch/>
        </p:blipFill>
        <p:spPr>
          <a:xfrm>
            <a:off x="1013252" y="3818945"/>
            <a:ext cx="3253190" cy="244740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917B24F-6A66-31B2-A78D-2D0A9B11E6AE}"/>
              </a:ext>
            </a:extLst>
          </p:cNvPr>
          <p:cNvSpPr txBox="1"/>
          <p:nvPr/>
        </p:nvSpPr>
        <p:spPr>
          <a:xfrm>
            <a:off x="4930588" y="4165484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VKI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azaldıkça</a:t>
            </a:r>
            <a:endParaRPr lang="en-GB" sz="1800" b="0" i="0" u="none" strike="noStrike" baseline="0" dirty="0">
              <a:solidFill>
                <a:srgbClr val="002060"/>
              </a:solidFill>
              <a:latin typeface="DINPro-Medium"/>
            </a:endParaRPr>
          </a:p>
          <a:p>
            <a:pPr algn="l"/>
            <a:r>
              <a:rPr lang="en-GB" sz="1800" b="1" i="0" u="none" strike="noStrike" baseline="0" dirty="0" err="1">
                <a:solidFill>
                  <a:srgbClr val="002060"/>
                </a:solidFill>
                <a:latin typeface="DINPro-Bold"/>
              </a:rPr>
              <a:t>ortalama</a:t>
            </a:r>
            <a:r>
              <a:rPr lang="en-GB" sz="1800" b="1" i="0" u="none" strike="noStrike" baseline="0" dirty="0">
                <a:solidFill>
                  <a:srgbClr val="002060"/>
                </a:solidFill>
                <a:latin typeface="DINPro-Bold"/>
              </a:rPr>
              <a:t> </a:t>
            </a:r>
            <a:r>
              <a:rPr lang="en-GB" sz="1800" b="1" i="0" u="none" strike="noStrike" baseline="0" dirty="0" err="1">
                <a:solidFill>
                  <a:srgbClr val="002060"/>
                </a:solidFill>
                <a:latin typeface="DINPro-Bold"/>
              </a:rPr>
              <a:t>sagkalım</a:t>
            </a:r>
            <a:r>
              <a:rPr lang="en-GB" sz="1800" b="1" i="0" u="none" strike="noStrike" baseline="0" dirty="0">
                <a:solidFill>
                  <a:srgbClr val="002060"/>
                </a:solidFill>
                <a:latin typeface="DINPro-Bold"/>
              </a:rPr>
              <a:t> </a:t>
            </a:r>
            <a:r>
              <a:rPr lang="en-GB" sz="1800" b="1" i="0" u="none" strike="noStrike" baseline="0" dirty="0" err="1">
                <a:solidFill>
                  <a:srgbClr val="002060"/>
                </a:solidFill>
                <a:latin typeface="DINPro-Bold"/>
              </a:rPr>
              <a:t>süresi</a:t>
            </a:r>
            <a:endParaRPr lang="en-GB" sz="1800" b="1" i="0" u="none" strike="noStrike" baseline="0" dirty="0">
              <a:solidFill>
                <a:srgbClr val="002060"/>
              </a:solidFill>
              <a:latin typeface="DINPro-Bold"/>
            </a:endParaRPr>
          </a:p>
          <a:p>
            <a:pPr algn="l"/>
            <a:r>
              <a:rPr lang="en-GB" sz="1800" b="1" i="0" u="none" strike="noStrike" baseline="0" dirty="0">
                <a:solidFill>
                  <a:srgbClr val="002060"/>
                </a:solidFill>
                <a:latin typeface="DINPro-Bold"/>
              </a:rPr>
              <a:t>azalmakta</a:t>
            </a:r>
            <a:r>
              <a:rPr lang="en-GB" sz="1000" b="1" i="0" u="none" strike="noStrike" baseline="0" dirty="0">
                <a:solidFill>
                  <a:srgbClr val="002060"/>
                </a:solidFill>
                <a:latin typeface="DINPro-Bold"/>
              </a:rPr>
              <a:t>1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Kilo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kaybının</a:t>
            </a: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 %2.4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olması</a:t>
            </a:r>
            <a:endParaRPr lang="en-GB" sz="1800" b="0" i="0" u="none" strike="noStrike" baseline="0" dirty="0">
              <a:solidFill>
                <a:srgbClr val="002060"/>
              </a:solidFill>
              <a:latin typeface="DINPro-Medium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prevantif</a:t>
            </a: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nütrisyon</a:t>
            </a: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baslanması</a:t>
            </a: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için</a:t>
            </a:r>
            <a:endParaRPr lang="en-GB" sz="1800" b="0" i="0" u="none" strike="noStrike" baseline="0" dirty="0">
              <a:solidFill>
                <a:srgbClr val="002060"/>
              </a:solidFill>
              <a:latin typeface="DINPro-Medium"/>
            </a:endParaRPr>
          </a:p>
          <a:p>
            <a:pPr algn="l"/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uygun</a:t>
            </a: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 </a:t>
            </a:r>
            <a:r>
              <a:rPr lang="en-GB" sz="1800" b="0" i="0" u="none" strike="noStrike" baseline="0" dirty="0" err="1">
                <a:solidFill>
                  <a:srgbClr val="002060"/>
                </a:solidFill>
                <a:latin typeface="DINPro-Medium"/>
              </a:rPr>
              <a:t>zamanlama</a:t>
            </a:r>
            <a:r>
              <a:rPr lang="en-GB" sz="1800" b="0" i="0" u="none" strike="noStrike" baseline="0" dirty="0">
                <a:solidFill>
                  <a:srgbClr val="002060"/>
                </a:solidFill>
                <a:latin typeface="DINPro-Medium"/>
              </a:rPr>
              <a:t> olabilir.</a:t>
            </a:r>
            <a:r>
              <a:rPr lang="en-GB" sz="1000" b="0" i="0" u="none" strike="noStrike" baseline="0" dirty="0">
                <a:solidFill>
                  <a:srgbClr val="002060"/>
                </a:solidFill>
                <a:latin typeface="DINPro-Medium"/>
              </a:rPr>
              <a:t>1</a:t>
            </a: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8" name="TextBox 61">
            <a:extLst>
              <a:ext uri="{FF2B5EF4-FFF2-40B4-BE49-F238E27FC236}">
                <a16:creationId xmlns:a16="http://schemas.microsoft.com/office/drawing/2014/main" id="{C1A03191-9571-F34F-C11E-6EBC209A7C6E}"/>
              </a:ext>
            </a:extLst>
          </p:cNvPr>
          <p:cNvSpPr txBox="1"/>
          <p:nvPr/>
        </p:nvSpPr>
        <p:spPr>
          <a:xfrm>
            <a:off x="9002136" y="3818945"/>
            <a:ext cx="2330678" cy="1764073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000">
                <a:solidFill>
                  <a:srgbClr val="795AA1"/>
                </a:solidFill>
                <a:latin typeface="Helvetica Neue Thin"/>
                <a:cs typeface="Helvetica Neue Thin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</a:rPr>
              <a:t>Biyokimyasal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</a:rPr>
              <a:t> :</a:t>
            </a:r>
          </a:p>
          <a:p>
            <a:pPr marR="0" lvl="1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*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Artmış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enflamatuar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belirteçler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 (CRP, IL-6)</a:t>
            </a:r>
          </a:p>
          <a:p>
            <a:pPr marR="0" lvl="1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*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Anemi (Hb&lt;12 g/dL)</a:t>
            </a:r>
          </a:p>
          <a:p>
            <a:pPr marR="0" lvl="1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*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Düşük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 serum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albümini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Helvetica Neue Thin"/>
                <a:ea typeface="+mn-ea"/>
                <a:cs typeface="Helvetica Neue Thin"/>
              </a:rPr>
              <a:t> (&lt;3.2 g/dL)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Helvetica Neue Thin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6088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420BC1-76C0-4104-BF57-6F38DECC5B3D}"/>
              </a:ext>
            </a:extLst>
          </p:cNvPr>
          <p:cNvSpPr txBox="1"/>
          <p:nvPr/>
        </p:nvSpPr>
        <p:spPr>
          <a:xfrm>
            <a:off x="635924" y="75411"/>
            <a:ext cx="103548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KEMOTERAP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fi-FI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ALAN VE K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fi-FI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LO KAYBI OLAN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AKC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İĞ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ER KANSERL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HASTALARDA KL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N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sv-SE" sz="28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K SONUÇLAR</a:t>
            </a:r>
            <a:endParaRPr lang="en-GB" sz="2800" b="1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7B5DB-9F4B-4229-992B-EE92C4040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73" y="1150123"/>
            <a:ext cx="2591368" cy="20428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FE215D-DBF8-4F7C-92EF-DA82D6216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016" y="3621266"/>
            <a:ext cx="2212081" cy="24409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2A71E6-9120-422E-9637-F209C177D3EA}"/>
              </a:ext>
            </a:extLst>
          </p:cNvPr>
          <p:cNvSpPr txBox="1"/>
          <p:nvPr/>
        </p:nvSpPr>
        <p:spPr>
          <a:xfrm>
            <a:off x="486295" y="6490437"/>
            <a:ext cx="60932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1. Ross PJ et al. 2004 Br J Cancer; 90(10):1905-11.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2B3B7EF-CCEE-3408-AE69-B3F18DCC2276}"/>
              </a:ext>
            </a:extLst>
          </p:cNvPr>
          <p:cNvSpPr txBox="1"/>
          <p:nvPr/>
        </p:nvSpPr>
        <p:spPr>
          <a:xfrm>
            <a:off x="5226425" y="152523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1" dirty="0">
                <a:solidFill>
                  <a:srgbClr val="002060"/>
                </a:solidFill>
                <a:ea typeface="+mj-ea"/>
                <a:cs typeface="+mj-cs"/>
              </a:rPr>
              <a:t>Kilo 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Kaybı</a:t>
            </a:r>
            <a:r>
              <a:rPr lang="en-GB" sz="1800" b="1" dirty="0">
                <a:solidFill>
                  <a:srgbClr val="002060"/>
                </a:solidFill>
                <a:ea typeface="+mj-ea"/>
                <a:cs typeface="+mj-cs"/>
              </a:rPr>
              <a:t> Olan 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Kanser</a:t>
            </a:r>
            <a:r>
              <a:rPr lang="en-GB" sz="1800" b="1" dirty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Hastalarında</a:t>
            </a:r>
            <a:r>
              <a:rPr lang="tr-TR" sz="1800" b="1" dirty="0">
                <a:solidFill>
                  <a:srgbClr val="002060"/>
                </a:solidFill>
                <a:ea typeface="+mj-ea"/>
                <a:cs typeface="+mj-cs"/>
              </a:rPr>
              <a:t> Tedaviyi 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Tamamlama</a:t>
            </a:r>
            <a:r>
              <a:rPr lang="en-GB" sz="1800" b="1" dirty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Oranı</a:t>
            </a:r>
            <a:r>
              <a:rPr lang="en-GB" sz="1800" b="1" dirty="0">
                <a:solidFill>
                  <a:srgbClr val="002060"/>
                </a:solidFill>
                <a:ea typeface="+mj-ea"/>
                <a:cs typeface="+mj-cs"/>
              </a:rPr>
              <a:t> 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Dü</a:t>
            </a:r>
            <a:r>
              <a:rPr lang="tr-TR" sz="1800" b="1" dirty="0">
                <a:solidFill>
                  <a:srgbClr val="002060"/>
                </a:solidFill>
                <a:ea typeface="+mj-ea"/>
                <a:cs typeface="+mj-cs"/>
              </a:rPr>
              <a:t>ş</a:t>
            </a:r>
            <a:r>
              <a:rPr lang="en-GB" sz="1800" b="1" dirty="0" err="1">
                <a:solidFill>
                  <a:srgbClr val="002060"/>
                </a:solidFill>
                <a:ea typeface="+mj-ea"/>
                <a:cs typeface="+mj-cs"/>
              </a:rPr>
              <a:t>üktür</a:t>
            </a:r>
            <a:endParaRPr lang="en-GB" sz="18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7DB006A-EB8F-223A-C2B8-A5FD87DE8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755" y="2599822"/>
            <a:ext cx="6255340" cy="313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63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10914-0AAE-4C03-B760-E488EC36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pPr algn="ctr"/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KİLO KAYBININ PROGNOSTİK ETKİSİ: TEDAVİ ÖNCESİ AZ BİR KİLO KAYBI BİLE AZALMIŞ SAĞ KALIM İLE İLİŞKİLİDİR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2E6F5-C335-408B-A269-B761DBD2F471}"/>
              </a:ext>
            </a:extLst>
          </p:cNvPr>
          <p:cNvSpPr txBox="1"/>
          <p:nvPr/>
        </p:nvSpPr>
        <p:spPr>
          <a:xfrm>
            <a:off x="6244326" y="1353845"/>
            <a:ext cx="433570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Retrospektif bu çalışmada, &gt;3000 torasik veya Gİ kanserli hastada tedavi öncesi kilo kaybının prognostik etkisi araştırılmıştır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A5B5D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244F9-1F58-4957-A4C2-BC76CD5B45DA}"/>
              </a:ext>
            </a:extLst>
          </p:cNvPr>
          <p:cNvSpPr/>
          <p:nvPr/>
        </p:nvSpPr>
        <p:spPr>
          <a:xfrm>
            <a:off x="64613" y="6568471"/>
            <a:ext cx="68444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Gannavarapu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al, 2018; J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Oncol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Pract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;14(4):e238-e250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D526838-01B1-4862-911A-B68927B51B0F}"/>
              </a:ext>
            </a:extLst>
          </p:cNvPr>
          <p:cNvGrpSpPr/>
          <p:nvPr/>
        </p:nvGrpSpPr>
        <p:grpSpPr>
          <a:xfrm>
            <a:off x="854293" y="1104900"/>
            <a:ext cx="4484157" cy="4648200"/>
            <a:chOff x="266666" y="1341744"/>
            <a:chExt cx="4484157" cy="46482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3C46193-0722-4FC0-80AA-CFAB1482E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613"/>
            <a:stretch/>
          </p:blipFill>
          <p:spPr>
            <a:xfrm>
              <a:off x="266666" y="1341744"/>
              <a:ext cx="4484157" cy="4648200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DAFB828-B1BC-4637-AF4E-CB51B9DBFB99}"/>
                </a:ext>
              </a:extLst>
            </p:cNvPr>
            <p:cNvSpPr/>
            <p:nvPr/>
          </p:nvSpPr>
          <p:spPr>
            <a:xfrm>
              <a:off x="4136316" y="5791200"/>
              <a:ext cx="152400" cy="1524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Regular"/>
                <a:ea typeface="+mn-ea"/>
                <a:cs typeface="+mn-cs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683FEEA-DDAC-48B7-96B4-83C1BE0F5E58}"/>
              </a:ext>
            </a:extLst>
          </p:cNvPr>
          <p:cNvSpPr txBox="1"/>
          <p:nvPr/>
        </p:nvSpPr>
        <p:spPr>
          <a:xfrm>
            <a:off x="6328221" y="2390623"/>
            <a:ext cx="510404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Kilo kaybı azalmış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sağkalım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ile ilişkilidir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13.6 ay (aşikar kilo kaybı)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vs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28.2 ay (kilo kaybı olmayan)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Kiloda az değişiklikler bile azalmış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sağkalım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ile ilişkilidir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     **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(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VKİ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&gt;20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ve 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5%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kilo kaybı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,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veya VKİ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20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ve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&lt;2%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kilo kaybı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).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5A5B5D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946708C-EEB6-41E1-A6FF-CFB34B95E44F}"/>
              </a:ext>
            </a:extLst>
          </p:cNvPr>
          <p:cNvSpPr/>
          <p:nvPr/>
        </p:nvSpPr>
        <p:spPr>
          <a:xfrm>
            <a:off x="6244326" y="2476033"/>
            <a:ext cx="5187944" cy="2339006"/>
          </a:xfrm>
          <a:prstGeom prst="roundRect">
            <a:avLst/>
          </a:prstGeom>
          <a:noFill/>
          <a:ln w="9525" cap="flat" cmpd="sng" algn="ctr">
            <a:solidFill>
              <a:srgbClr val="40106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49E279-0A84-49DA-B434-821247C2862B}"/>
              </a:ext>
            </a:extLst>
          </p:cNvPr>
          <p:cNvSpPr/>
          <p:nvPr/>
        </p:nvSpPr>
        <p:spPr>
          <a:xfrm>
            <a:off x="5619476" y="5463932"/>
            <a:ext cx="4484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SONUÇ  ’’ Kansere bağlı kilo kaybının erken tanı ve tedavisi, optimal tedavi ve yaşam süresini sağlamak için gereklidir’’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FE1FC9D-91C7-4137-8F89-D56FFFDEE149}"/>
              </a:ext>
            </a:extLst>
          </p:cNvPr>
          <p:cNvGrpSpPr/>
          <p:nvPr/>
        </p:nvGrpSpPr>
        <p:grpSpPr>
          <a:xfrm>
            <a:off x="791087" y="1413495"/>
            <a:ext cx="4828389" cy="4387086"/>
            <a:chOff x="791087" y="1413495"/>
            <a:chExt cx="4828389" cy="438708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0D75A6C-254E-4666-BA98-0F010B0D8EDA}"/>
                </a:ext>
              </a:extLst>
            </p:cNvPr>
            <p:cNvSpPr txBox="1"/>
            <p:nvPr/>
          </p:nvSpPr>
          <p:spPr>
            <a:xfrm>
              <a:off x="3809846" y="1413495"/>
              <a:ext cx="1686911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Aşikar kilo kaybı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Kilo kaybı yok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Minimal kilo kaybı**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B762D48-07FA-48FF-AE55-A66432F609FE}"/>
                </a:ext>
              </a:extLst>
            </p:cNvPr>
            <p:cNvSpPr txBox="1"/>
            <p:nvPr/>
          </p:nvSpPr>
          <p:spPr>
            <a:xfrm rot="16200000">
              <a:off x="275498" y="3158626"/>
              <a:ext cx="1338956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8BAB9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Genel Sağ kalım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E1F75F-119E-49A6-BD42-DCEF27C7F0B6}"/>
                </a:ext>
              </a:extLst>
            </p:cNvPr>
            <p:cNvSpPr txBox="1"/>
            <p:nvPr/>
          </p:nvSpPr>
          <p:spPr>
            <a:xfrm>
              <a:off x="1147884" y="5277361"/>
              <a:ext cx="4471592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8BAB9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Zaman (Aylar)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8BAB9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Torasik</a:t>
              </a:r>
              <a:r>
                <a:rPr kumimoji="0" lang="tr-T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8BAB9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veya Gİ kanserli 3180 hasta </a:t>
              </a:r>
              <a:r>
                <a:rPr kumimoji="0" lang="tr-T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B8BAB9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kohortu</a:t>
              </a:r>
              <a:endPara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B8BAB9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EF8FF2-6F77-4ACC-B680-6CCC7C6B55E1}"/>
                </a:ext>
              </a:extLst>
            </p:cNvPr>
            <p:cNvSpPr txBox="1"/>
            <p:nvPr/>
          </p:nvSpPr>
          <p:spPr>
            <a:xfrm>
              <a:off x="4203171" y="3437761"/>
              <a:ext cx="119848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15 ay medyan </a:t>
              </a:r>
              <a:r>
                <a:rPr kumimoji="0" lang="tr-T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survi</a:t>
              </a: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03083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farkı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00776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C061DA4-37CD-41E7-9950-DEF5474256F8}"/>
              </a:ext>
            </a:extLst>
          </p:cNvPr>
          <p:cNvSpPr txBox="1"/>
          <p:nvPr/>
        </p:nvSpPr>
        <p:spPr>
          <a:xfrm>
            <a:off x="0" y="6125683"/>
            <a:ext cx="30973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 err="1"/>
              <a:t>Patel</a:t>
            </a:r>
            <a:r>
              <a:rPr lang="tr-TR" sz="1000" dirty="0"/>
              <a:t> J.D et al. </a:t>
            </a:r>
            <a:r>
              <a:rPr lang="en-US" sz="1000" dirty="0"/>
              <a:t>Annals of Oncology </a:t>
            </a:r>
            <a:r>
              <a:rPr lang="tr-TR" sz="1000" dirty="0"/>
              <a:t>(2016) </a:t>
            </a:r>
            <a:r>
              <a:rPr lang="en-US" sz="1000" dirty="0"/>
              <a:t>27: 1612–1619</a:t>
            </a:r>
            <a:endParaRPr lang="tr-TR" sz="1000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9303E7BA-3B5E-4FE7-B383-4CB4C2AD5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248" y="183301"/>
            <a:ext cx="10284387" cy="773762"/>
          </a:xfrm>
        </p:spPr>
        <p:txBody>
          <a:bodyPr/>
          <a:lstStyle/>
          <a:p>
            <a:r>
              <a:rPr lang="tr-T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TEDAVİ SIRASINDA KİLO ALIMI VE ETKİNLİK SONUÇLARI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F7C4144-59D7-436B-8612-368287BFD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820" y="1181809"/>
            <a:ext cx="4428359" cy="5629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339DF4-5FA2-4EB5-A00C-EB66D84D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48" y="2082991"/>
            <a:ext cx="5489469" cy="3593200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8300CD-89E4-49EB-90FD-2CE34AFB6E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161" y="2082991"/>
            <a:ext cx="5363220" cy="35932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00E864-203B-4F3C-9CB5-9B437E24F92D}"/>
              </a:ext>
            </a:extLst>
          </p:cNvPr>
          <p:cNvSpPr txBox="1"/>
          <p:nvPr/>
        </p:nvSpPr>
        <p:spPr>
          <a:xfrm>
            <a:off x="2382981" y="5677864"/>
            <a:ext cx="1839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/>
              <a:t>GENEL SAĞKALIM (AY)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8D68F1-6324-4729-A12C-3795513E036E}"/>
              </a:ext>
            </a:extLst>
          </p:cNvPr>
          <p:cNvSpPr txBox="1"/>
          <p:nvPr/>
        </p:nvSpPr>
        <p:spPr>
          <a:xfrm>
            <a:off x="7969800" y="5676191"/>
            <a:ext cx="2670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dirty="0"/>
              <a:t>PROGRESYONSUZ SAĞKALIM (AY)</a:t>
            </a:r>
          </a:p>
        </p:txBody>
      </p:sp>
    </p:spTree>
    <p:extLst>
      <p:ext uri="{BB962C8B-B14F-4D97-AF65-F5344CB8AC3E}">
        <p14:creationId xmlns:p14="http://schemas.microsoft.com/office/powerpoint/2010/main" val="419905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70356" y="286518"/>
            <a:ext cx="10959644" cy="1362988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NUTRİSYONEL TEDAVİ PRİMER  TEDAVİLERDEN BİRİDİR</a:t>
            </a:r>
            <a:br>
              <a:rPr lang="tr-TR" sz="3200" b="1" dirty="0">
                <a:solidFill>
                  <a:srgbClr val="7030A0"/>
                </a:solidFill>
                <a:latin typeface="+mn-lt"/>
              </a:rPr>
            </a:br>
            <a:endParaRPr lang="tr-TR" sz="32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" name="İçerik Yer Tutucusu 2"/>
          <p:cNvSpPr>
            <a:spLocks noGrp="1"/>
          </p:cNvSpPr>
          <p:nvPr>
            <p:ph idx="1"/>
          </p:nvPr>
        </p:nvSpPr>
        <p:spPr>
          <a:xfrm>
            <a:off x="630215" y="1540748"/>
            <a:ext cx="10639926" cy="4351338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7030A0"/>
                </a:solidFill>
              </a:rPr>
              <a:t>Hastalığa bağlı mortalite ve </a:t>
            </a:r>
            <a:r>
              <a:rPr lang="tr-TR" sz="2400" dirty="0" err="1">
                <a:solidFill>
                  <a:srgbClr val="7030A0"/>
                </a:solidFill>
              </a:rPr>
              <a:t>morbilitenin</a:t>
            </a:r>
            <a:r>
              <a:rPr lang="tr-TR" sz="2400" dirty="0">
                <a:solidFill>
                  <a:srgbClr val="7030A0"/>
                </a:solidFill>
              </a:rPr>
              <a:t> azaltılması </a:t>
            </a:r>
          </a:p>
          <a:p>
            <a:pPr marL="0" indent="0">
              <a:buNone/>
            </a:pPr>
            <a:endParaRPr lang="tr-TR" sz="2400" u="sng" dirty="0"/>
          </a:p>
          <a:p>
            <a:r>
              <a:rPr lang="tr-TR" sz="2400" dirty="0">
                <a:solidFill>
                  <a:srgbClr val="00B0F0"/>
                </a:solidFill>
              </a:rPr>
              <a:t>Anti-tümör tedavilerin etkinliğini arttırmak!!!</a:t>
            </a:r>
          </a:p>
          <a:p>
            <a:pPr marL="0" indent="0">
              <a:buNone/>
            </a:pPr>
            <a:r>
              <a:rPr lang="tr-TR" sz="2400" dirty="0"/>
              <a:t>	Tedavi toleransı 	                            </a:t>
            </a:r>
          </a:p>
          <a:p>
            <a:pPr marL="0" indent="0">
              <a:buNone/>
            </a:pPr>
            <a:r>
              <a:rPr lang="tr-TR" sz="2400" dirty="0"/>
              <a:t>	istenmeyen tedavi araları 	</a:t>
            </a:r>
          </a:p>
          <a:p>
            <a:pPr marL="0" indent="0">
              <a:buNone/>
            </a:pPr>
            <a:endParaRPr lang="tr-TR" sz="2400" dirty="0"/>
          </a:p>
          <a:p>
            <a:r>
              <a:rPr lang="tr-TR" sz="2400" dirty="0">
                <a:solidFill>
                  <a:srgbClr val="C00000"/>
                </a:solidFill>
              </a:rPr>
              <a:t>Yaşam kalitesinin artırılması</a:t>
            </a:r>
          </a:p>
          <a:p>
            <a:pPr marL="0" indent="0">
              <a:buNone/>
            </a:pPr>
            <a:r>
              <a:rPr lang="tr-TR" sz="2400" dirty="0"/>
              <a:t>Kanserle tedavi edebilmeyi kolaylaştırma; anksiyete, depresyon</a:t>
            </a:r>
            <a:r>
              <a:rPr lang="mr-IN" sz="2400" dirty="0"/>
              <a:t>…</a:t>
            </a:r>
            <a:r>
              <a:rPr lang="tr-TR" sz="2400" dirty="0"/>
              <a:t>	</a:t>
            </a:r>
            <a:r>
              <a:rPr lang="tr-TR" sz="2000" i="1" dirty="0">
                <a:solidFill>
                  <a:srgbClr val="00133A"/>
                </a:solidFill>
              </a:rPr>
              <a:t>		              </a:t>
            </a:r>
          </a:p>
          <a:p>
            <a:pPr marL="0" indent="0">
              <a:buNone/>
            </a:pPr>
            <a:r>
              <a:rPr lang="tr-TR" sz="2000" i="1" dirty="0">
                <a:solidFill>
                  <a:srgbClr val="00133A"/>
                </a:solidFill>
              </a:rPr>
              <a:t>		</a:t>
            </a:r>
            <a:endParaRPr lang="tr-T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43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65D2BD-F9F3-40AF-AAAE-169204611EC8}"/>
              </a:ext>
            </a:extLst>
          </p:cNvPr>
          <p:cNvSpPr txBox="1"/>
          <p:nvPr/>
        </p:nvSpPr>
        <p:spPr>
          <a:xfrm>
            <a:off x="543831" y="117409"/>
            <a:ext cx="10835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GÜNLÜK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ENERJ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 VE SUBSTRAT GEREKS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N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M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endParaRPr lang="en-GB" sz="3200" b="1" dirty="0">
              <a:solidFill>
                <a:schemeClr val="accent1">
                  <a:lumMod val="7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B6493-D5F8-4DFC-8D91-C5453A689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5" y="2406866"/>
            <a:ext cx="7604716" cy="3687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7CD7A-B0EE-49ED-9E3B-9F98EC932A28}"/>
              </a:ext>
            </a:extLst>
          </p:cNvPr>
          <p:cNvSpPr txBox="1"/>
          <p:nvPr/>
        </p:nvSpPr>
        <p:spPr>
          <a:xfrm>
            <a:off x="386543" y="6094260"/>
            <a:ext cx="6093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solidFill>
                  <a:srgbClr val="002060"/>
                </a:solidFill>
              </a:defRPr>
            </a:lvl1pPr>
          </a:lstStyle>
          <a:p>
            <a:r>
              <a:rPr lang="en-GB" dirty="0" err="1"/>
              <a:t>Muscaritoli</a:t>
            </a:r>
            <a:r>
              <a:rPr lang="en-GB" dirty="0"/>
              <a:t> M, Arends J, Bachmann P. Et al. (2021) J Clinical Nutrition (2021):40; 2898-2913.</a:t>
            </a:r>
          </a:p>
        </p:txBody>
      </p:sp>
      <p:pic>
        <p:nvPicPr>
          <p:cNvPr id="2" name="Picture 36">
            <a:extLst>
              <a:ext uri="{FF2B5EF4-FFF2-40B4-BE49-F238E27FC236}">
                <a16:creationId xmlns:a16="http://schemas.microsoft.com/office/drawing/2014/main" id="{F3FCADAB-9FBD-11ED-EE70-C3AAE0AAB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157" y="548403"/>
            <a:ext cx="5311335" cy="1858463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EAB701ED-4CD5-C393-5031-D93F7D148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8479" y="4007224"/>
            <a:ext cx="3735720" cy="160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61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83641" y="459689"/>
            <a:ext cx="10515600" cy="14762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GÜNLÜK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ENERJ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 İHTİYACI HESAPLANMASI</a:t>
            </a:r>
            <a:endParaRPr lang="tr-TR" sz="3200" b="1" dirty="0">
              <a:solidFill>
                <a:schemeClr val="tx1"/>
              </a:solidFill>
            </a:endParaRPr>
          </a:p>
          <a:p>
            <a:endParaRPr lang="tr-TR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558" y="4365069"/>
            <a:ext cx="6158503" cy="1865402"/>
          </a:xfrm>
          <a:prstGeom prst="rect">
            <a:avLst/>
          </a:prstGeom>
          <a:solidFill>
            <a:srgbClr val="00B0F0"/>
          </a:solidFill>
          <a:ln w="76200">
            <a:solidFill>
              <a:srgbClr val="7030A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0560A33-4D00-71BE-7C98-24BA9F552A51}"/>
              </a:ext>
            </a:extLst>
          </p:cNvPr>
          <p:cNvSpPr txBox="1"/>
          <p:nvPr/>
        </p:nvSpPr>
        <p:spPr>
          <a:xfrm>
            <a:off x="2868558" y="1784720"/>
            <a:ext cx="6096000" cy="1938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Diyeti günlük enerjinin </a:t>
            </a:r>
          </a:p>
          <a:p>
            <a:pPr marL="0" indent="0">
              <a:buNone/>
            </a:pPr>
            <a:r>
              <a:rPr lang="tr-TR" sz="2400" dirty="0">
                <a:solidFill>
                  <a:schemeClr val="bg1"/>
                </a:solidFill>
              </a:rPr>
              <a:t>		</a:t>
            </a:r>
            <a:r>
              <a:rPr lang="tr-TR" sz="2400" b="1" dirty="0">
                <a:solidFill>
                  <a:schemeClr val="bg1"/>
                </a:solidFill>
              </a:rPr>
              <a:t>%45-60 karbonhidrat 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		%20-35’ı yağ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		%10-20 protein</a:t>
            </a:r>
          </a:p>
          <a:p>
            <a:pPr marL="0" indent="0">
              <a:buNone/>
            </a:pPr>
            <a:r>
              <a:rPr lang="tr-TR" sz="2400" b="1" dirty="0">
                <a:solidFill>
                  <a:schemeClr val="bg1"/>
                </a:solidFill>
              </a:rPr>
              <a:t>		20-30 </a:t>
            </a:r>
            <a:r>
              <a:rPr lang="tr-TR" sz="2400" b="1" dirty="0" err="1">
                <a:solidFill>
                  <a:schemeClr val="bg1"/>
                </a:solidFill>
              </a:rPr>
              <a:t>gr</a:t>
            </a:r>
            <a:r>
              <a:rPr lang="tr-TR" sz="2400" b="1" dirty="0">
                <a:solidFill>
                  <a:schemeClr val="bg1"/>
                </a:solidFill>
              </a:rPr>
              <a:t> lif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962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2910" y="275323"/>
            <a:ext cx="4324572" cy="3814756"/>
          </a:xfrm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Karbonhidratlar </a:t>
            </a:r>
          </a:p>
          <a:p>
            <a:r>
              <a:rPr lang="tr-TR" sz="1800" dirty="0">
                <a:solidFill>
                  <a:schemeClr val="tx1"/>
                </a:solidFill>
              </a:rPr>
              <a:t>Temel ve </a:t>
            </a:r>
            <a:r>
              <a:rPr lang="tr-TR" sz="1800" b="1" dirty="0">
                <a:solidFill>
                  <a:schemeClr val="tx1"/>
                </a:solidFill>
              </a:rPr>
              <a:t>hızlı</a:t>
            </a:r>
            <a:r>
              <a:rPr lang="tr-TR" sz="1800" dirty="0">
                <a:solidFill>
                  <a:schemeClr val="tx1"/>
                </a:solidFill>
              </a:rPr>
              <a:t> enerji kaynağıdır (%40-60) </a:t>
            </a:r>
          </a:p>
          <a:p>
            <a:r>
              <a:rPr lang="tr-TR" sz="1800" dirty="0">
                <a:solidFill>
                  <a:schemeClr val="tx1"/>
                </a:solidFill>
              </a:rPr>
              <a:t>1 gram karbonhidrat vücuda yaklaşık 4 kcal enerji </a:t>
            </a:r>
            <a:endParaRPr lang="tr-TR" sz="1800" dirty="0"/>
          </a:p>
          <a:p>
            <a:r>
              <a:rPr lang="tr-TR" sz="1800" b="1" u="sng" dirty="0">
                <a:solidFill>
                  <a:schemeClr val="accent2">
                    <a:lumMod val="50000"/>
                  </a:schemeClr>
                </a:solidFill>
              </a:rPr>
              <a:t>İNSULİN DİRENCİ</a:t>
            </a:r>
            <a:endParaRPr lang="tr-TR" sz="1800" dirty="0"/>
          </a:p>
          <a:p>
            <a:r>
              <a:rPr lang="tr-TR" sz="1800" dirty="0">
                <a:solidFill>
                  <a:schemeClr val="tx1"/>
                </a:solidFill>
              </a:rPr>
              <a:t>Günlük minimum gereksinim; 2 g/ kg </a:t>
            </a:r>
          </a:p>
          <a:p>
            <a:r>
              <a:rPr lang="tr-TR" sz="1800" dirty="0" err="1">
                <a:solidFill>
                  <a:schemeClr val="tx1"/>
                </a:solidFill>
              </a:rPr>
              <a:t>Glukoneogenez</a:t>
            </a:r>
            <a:r>
              <a:rPr lang="tr-TR" sz="1800" dirty="0">
                <a:solidFill>
                  <a:schemeClr val="tx1"/>
                </a:solidFill>
              </a:rPr>
              <a:t> ile proteinlerden enerji oluşumunu azalttıkları için kas </a:t>
            </a:r>
            <a:r>
              <a:rPr lang="tr-TR" sz="1800" dirty="0" err="1">
                <a:solidFill>
                  <a:schemeClr val="tx1"/>
                </a:solidFill>
              </a:rPr>
              <a:t>yıkılımını</a:t>
            </a:r>
            <a:r>
              <a:rPr lang="tr-TR" sz="1800" dirty="0">
                <a:solidFill>
                  <a:schemeClr val="tx1"/>
                </a:solidFill>
              </a:rPr>
              <a:t> azaltırlar</a:t>
            </a:r>
          </a:p>
          <a:p>
            <a:pPr marL="0" indent="0">
              <a:buNone/>
            </a:pPr>
            <a:endParaRPr lang="tr-TR" sz="2000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FD444A90-2167-E62B-B904-DB59F8A037D6}"/>
              </a:ext>
            </a:extLst>
          </p:cNvPr>
          <p:cNvSpPr txBox="1">
            <a:spLocks/>
          </p:cNvSpPr>
          <p:nvPr/>
        </p:nvSpPr>
        <p:spPr>
          <a:xfrm>
            <a:off x="5586277" y="3245224"/>
            <a:ext cx="5972813" cy="2737717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tr-TR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5100" b="1" dirty="0">
                <a:solidFill>
                  <a:schemeClr val="accent1">
                    <a:lumMod val="75000"/>
                  </a:schemeClr>
                </a:solidFill>
              </a:rPr>
              <a:t>Yağlar</a:t>
            </a:r>
            <a:endParaRPr lang="tr-TR" sz="51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sz="2400" dirty="0"/>
          </a:p>
          <a:p>
            <a:r>
              <a:rPr lang="tr-TR" sz="3800" dirty="0"/>
              <a:t>YAĞLAR için SORUN YOK!!!</a:t>
            </a:r>
          </a:p>
          <a:p>
            <a:r>
              <a:rPr lang="sv-SE" sz="3800" dirty="0"/>
              <a:t>1 gram başına kalori değeri 9 kcal</a:t>
            </a:r>
            <a:endParaRPr lang="tr-TR" sz="3800" dirty="0"/>
          </a:p>
          <a:p>
            <a:r>
              <a:rPr lang="tr-TR" sz="3800" dirty="0"/>
              <a:t>Günlük ihtiyaç; 0.7-1.9 g/kg/gün</a:t>
            </a:r>
          </a:p>
          <a:p>
            <a:r>
              <a:rPr lang="tr-TR" sz="3800" dirty="0"/>
              <a:t>Disfaji, </a:t>
            </a:r>
            <a:r>
              <a:rPr lang="tr-TR" sz="3800" dirty="0" err="1"/>
              <a:t>mukozit</a:t>
            </a:r>
            <a:r>
              <a:rPr lang="tr-TR" sz="3800" dirty="0"/>
              <a:t>, bulantı-kusma, erken doyma, iştahsızlık ve barsak </a:t>
            </a:r>
            <a:r>
              <a:rPr lang="tr-TR" sz="3800" dirty="0" err="1"/>
              <a:t>motilitesinde</a:t>
            </a:r>
            <a:r>
              <a:rPr lang="tr-TR" sz="3800" dirty="0"/>
              <a:t> bozukluk… gibi sebeplerle değerli enerji kaynağı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sz="7200" dirty="0"/>
          </a:p>
          <a:p>
            <a:pPr marL="0" indent="0">
              <a:buFont typeface="Arial" panose="020B0604020202020204" pitchFamily="34" charset="0"/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82147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92A7B-AE37-4798-A66B-5EF8EE7AD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034"/>
            <a:ext cx="10515600" cy="1325563"/>
          </a:xfrm>
        </p:spPr>
        <p:txBody>
          <a:bodyPr anchor="t" anchorCtr="0">
            <a:normAutofit/>
          </a:bodyPr>
          <a:lstStyle/>
          <a:p>
            <a:pPr algn="ctr"/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ARTMIŞ PROTEİN İHTİYACI 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C1CD5D31-599D-467B-AC77-DF7ED73CF4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7D5E8"/>
              </a:clrFrom>
              <a:clrTo>
                <a:srgbClr val="C7D5E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1852" t="13385" r="1" b="11522"/>
          <a:stretch/>
        </p:blipFill>
        <p:spPr>
          <a:xfrm>
            <a:off x="6705601" y="1325207"/>
            <a:ext cx="2795485" cy="1902471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F50844DD-3A6D-4DC9-B590-27647B59D73B}"/>
              </a:ext>
            </a:extLst>
          </p:cNvPr>
          <p:cNvSpPr/>
          <p:nvPr/>
        </p:nvSpPr>
        <p:spPr>
          <a:xfrm>
            <a:off x="160461" y="6340363"/>
            <a:ext cx="5086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Arends et al, 2016,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Clinical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Nutrition 36(1):11-48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2 Engelen MP et al, 2016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Curr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Opin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Clin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Nutr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nl-NL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Metab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Care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3 Van Dijk DP et al, 2015  J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Cachexia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fr-FR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Sarcopenia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Muscle.;6(3):212-21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EE9FFE6-B293-4AB6-9297-A42702E4D257}"/>
              </a:ext>
            </a:extLst>
          </p:cNvPr>
          <p:cNvSpPr txBox="1"/>
          <p:nvPr/>
        </p:nvSpPr>
        <p:spPr>
          <a:xfrm>
            <a:off x="9436983" y="1301655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* 60kg</a:t>
            </a: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birey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  için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D957600-90DD-43CA-9D23-0B121A88421B}"/>
              </a:ext>
            </a:extLst>
          </p:cNvPr>
          <p:cNvSpPr txBox="1"/>
          <p:nvPr/>
        </p:nvSpPr>
        <p:spPr>
          <a:xfrm>
            <a:off x="7164343" y="3200821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Sağlıklı erişkin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4</a:t>
            </a:r>
            <a:endParaRPr kumimoji="0" lang="nl-NL" sz="1400" b="1" i="0" u="none" strike="noStrike" kern="1200" cap="none" spc="0" normalizeH="0" baseline="3000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607591-A4AC-40ED-A4ED-0433C91AF3F6}"/>
              </a:ext>
            </a:extLst>
          </p:cNvPr>
          <p:cNvSpPr txBox="1"/>
          <p:nvPr/>
        </p:nvSpPr>
        <p:spPr>
          <a:xfrm>
            <a:off x="8030734" y="3208810"/>
            <a:ext cx="1315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an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hastası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C1006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</a:t>
            </a:r>
            <a:endParaRPr kumimoji="0" lang="nl-NL" sz="1400" b="1" i="0" u="none" strike="noStrike" kern="1200" cap="none" spc="0" normalizeH="0" baseline="30000" noProof="0" dirty="0">
              <a:ln>
                <a:noFill/>
              </a:ln>
              <a:solidFill>
                <a:srgbClr val="C10069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1DB2810-5A29-48A3-8173-8B5597D694BE}"/>
              </a:ext>
            </a:extLst>
          </p:cNvPr>
          <p:cNvSpPr txBox="1"/>
          <p:nvPr/>
        </p:nvSpPr>
        <p:spPr>
          <a:xfrm>
            <a:off x="7010401" y="866002"/>
            <a:ext cx="2315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Artmış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protein 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ihtiyacı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+42g/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*</a:t>
            </a:r>
            <a:endParaRPr kumimoji="0" lang="nl-NL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40CF959-9492-46C5-97D7-98269447CEC4}"/>
              </a:ext>
            </a:extLst>
          </p:cNvPr>
          <p:cNvSpPr/>
          <p:nvPr/>
        </p:nvSpPr>
        <p:spPr>
          <a:xfrm>
            <a:off x="1664799" y="1046386"/>
            <a:ext cx="4214204" cy="1708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ESPEN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protein alımının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1g/kg/gün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üzerinde olmasını ve mümkünse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1.5g/kg/</a:t>
            </a:r>
            <a:r>
              <a:rPr kumimoji="0" lang="tr-TR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gün’e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çıkarılmasını önermektedir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7D9E9D0-5C98-4989-A8B8-4E47DEAFE764}"/>
              </a:ext>
            </a:extLst>
          </p:cNvPr>
          <p:cNvSpPr/>
          <p:nvPr/>
        </p:nvSpPr>
        <p:spPr>
          <a:xfrm>
            <a:off x="1555009" y="2226575"/>
            <a:ext cx="4323994" cy="11387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Yüksek protein alımı, kilo ve kas kitlesinin korunmasını desteklemek amaçlıdır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.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r-TR" sz="1600" dirty="0">
                <a:solidFill>
                  <a:srgbClr val="C00000"/>
                </a:solidFill>
              </a:rPr>
              <a:t>Böbrek fonksiyonlarına dikkat*****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4F6BFE4-400C-2E25-7AF2-D39934CF06AB}"/>
              </a:ext>
            </a:extLst>
          </p:cNvPr>
          <p:cNvSpPr txBox="1"/>
          <p:nvPr/>
        </p:nvSpPr>
        <p:spPr>
          <a:xfrm>
            <a:off x="717176" y="4449353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285 kanser hastasının yer aldığı gözlemsel çalışmada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düşük protein alımının 2 kattan fazla artmış 6 aylık mortalite riski ile ilişkili olduğu gösterilmiştir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Düşük protein alımı halsizliğinde güçlü bir belirleyicisidir</a:t>
            </a:r>
            <a:endParaRPr lang="tr-TR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5" name="Group 12">
            <a:extLst>
              <a:ext uri="{FF2B5EF4-FFF2-40B4-BE49-F238E27FC236}">
                <a16:creationId xmlns:a16="http://schemas.microsoft.com/office/drawing/2014/main" id="{3D1F1031-B85D-28C6-F322-5D3416CE029A}"/>
              </a:ext>
            </a:extLst>
          </p:cNvPr>
          <p:cNvGrpSpPr/>
          <p:nvPr/>
        </p:nvGrpSpPr>
        <p:grpSpPr>
          <a:xfrm>
            <a:off x="6705601" y="3696501"/>
            <a:ext cx="4213390" cy="2796374"/>
            <a:chOff x="268350" y="2570598"/>
            <a:chExt cx="5366937" cy="3298989"/>
          </a:xfrm>
        </p:grpSpPr>
        <p:pic>
          <p:nvPicPr>
            <p:cNvPr id="6" name="Picture 14">
              <a:extLst>
                <a:ext uri="{FF2B5EF4-FFF2-40B4-BE49-F238E27FC236}">
                  <a16:creationId xmlns:a16="http://schemas.microsoft.com/office/drawing/2014/main" id="{CFBB9CC8-9022-05BA-5D66-592909185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8350" y="2570598"/>
              <a:ext cx="4814888" cy="3298989"/>
            </a:xfrm>
            <a:prstGeom prst="rect">
              <a:avLst/>
            </a:prstGeom>
          </p:spPr>
        </p:pic>
        <p:sp>
          <p:nvSpPr>
            <p:cNvPr id="7" name="TextBox 15">
              <a:extLst>
                <a:ext uri="{FF2B5EF4-FFF2-40B4-BE49-F238E27FC236}">
                  <a16:creationId xmlns:a16="http://schemas.microsoft.com/office/drawing/2014/main" id="{FDD5F8FF-3D88-C695-C5A7-88315DFE86C5}"/>
                </a:ext>
              </a:extLst>
            </p:cNvPr>
            <p:cNvSpPr txBox="1"/>
            <p:nvPr/>
          </p:nvSpPr>
          <p:spPr>
            <a:xfrm>
              <a:off x="3729262" y="3054412"/>
              <a:ext cx="1640163" cy="653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Protein </a:t>
              </a:r>
              <a:r>
                <a:rPr kumimoji="0" lang="tr-T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alımı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87490">
                    <a:lumMod val="75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&gt;1g/kg/</a:t>
              </a:r>
              <a:r>
                <a:rPr kumimoji="0" lang="tr-T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gün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87490">
                    <a:lumMod val="75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n=97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187490">
                    <a:lumMod val="75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endParaRPr>
            </a:p>
          </p:txBody>
        </p:sp>
        <p:sp>
          <p:nvSpPr>
            <p:cNvPr id="8" name="TextBox 17">
              <a:extLst>
                <a:ext uri="{FF2B5EF4-FFF2-40B4-BE49-F238E27FC236}">
                  <a16:creationId xmlns:a16="http://schemas.microsoft.com/office/drawing/2014/main" id="{4543E2AD-B088-6770-FFD2-1A673998C474}"/>
                </a:ext>
              </a:extLst>
            </p:cNvPr>
            <p:cNvSpPr txBox="1"/>
            <p:nvPr/>
          </p:nvSpPr>
          <p:spPr>
            <a:xfrm>
              <a:off x="4204391" y="3953796"/>
              <a:ext cx="1430896" cy="835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Düşük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 protein </a:t>
              </a:r>
              <a:r>
                <a:rPr kumimoji="0" lang="tr-T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alımı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 &lt;1g/kg/</a:t>
              </a:r>
              <a:r>
                <a:rPr kumimoji="0" lang="tr-T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gün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87490">
                    <a:lumMod val="75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87490">
                      <a:lumMod val="75000"/>
                    </a:srgbClr>
                  </a:solidFill>
                  <a:effectLst/>
                  <a:uLnTx/>
                  <a:uFillTx/>
                  <a:latin typeface="Lato Regular"/>
                  <a:ea typeface="+mn-ea"/>
                  <a:cs typeface="+mn-cs"/>
                </a:rPr>
                <a:t>n=188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187490">
                    <a:lumMod val="75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endParaRPr>
            </a:p>
          </p:txBody>
        </p:sp>
      </p:grpSp>
      <p:sp>
        <p:nvSpPr>
          <p:cNvPr id="9" name="Rectangle 11">
            <a:extLst>
              <a:ext uri="{FF2B5EF4-FFF2-40B4-BE49-F238E27FC236}">
                <a16:creationId xmlns:a16="http://schemas.microsoft.com/office/drawing/2014/main" id="{D718FCAD-B6E8-805D-2B4A-483032306006}"/>
              </a:ext>
            </a:extLst>
          </p:cNvPr>
          <p:cNvSpPr/>
          <p:nvPr/>
        </p:nvSpPr>
        <p:spPr>
          <a:xfrm>
            <a:off x="7010401" y="6538466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Stobaus et al, 2015 Nutr Cancer 34(5):8118-24</a:t>
            </a:r>
          </a:p>
        </p:txBody>
      </p:sp>
    </p:spTree>
    <p:extLst>
      <p:ext uri="{BB962C8B-B14F-4D97-AF65-F5344CB8AC3E}">
        <p14:creationId xmlns:p14="http://schemas.microsoft.com/office/powerpoint/2010/main" val="912474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09700" y="2632880"/>
            <a:ext cx="2568952" cy="837464"/>
          </a:xfrm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Diyet</a:t>
            </a:r>
          </a:p>
          <a:p>
            <a:pPr marL="0" indent="0">
              <a:buNone/>
            </a:pPr>
            <a:r>
              <a:rPr lang="tr-T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Danışmanlığı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4638001" y="2676477"/>
            <a:ext cx="2691792" cy="791745"/>
          </a:xfrm>
          <a:prstGeom prst="rect">
            <a:avLst/>
          </a:prstGeom>
          <a:ln w="76200">
            <a:solidFill>
              <a:srgbClr val="0070C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b="1" dirty="0"/>
              <a:t>Oral Beslenme Sıvıları</a:t>
            </a: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7990743" y="2650192"/>
            <a:ext cx="2493591" cy="900272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b="1" dirty="0" err="1"/>
              <a:t>Artifisyel</a:t>
            </a:r>
            <a:r>
              <a:rPr lang="tr-TR" b="1" dirty="0"/>
              <a:t> Beslenme</a:t>
            </a: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5855129" y="4277526"/>
            <a:ext cx="2949329" cy="684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    </a:t>
            </a:r>
            <a:r>
              <a:rPr lang="tr-TR" b="1" dirty="0" err="1"/>
              <a:t>Enteral</a:t>
            </a:r>
            <a:r>
              <a:rPr lang="tr-TR" b="1" dirty="0"/>
              <a:t> Beslenme</a:t>
            </a: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8583913" y="4252380"/>
            <a:ext cx="3492500" cy="684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           </a:t>
            </a:r>
            <a:r>
              <a:rPr lang="tr-TR" b="1" dirty="0" err="1"/>
              <a:t>Parenteral</a:t>
            </a:r>
            <a:r>
              <a:rPr lang="tr-TR" b="1" dirty="0"/>
              <a:t> Beslenme</a:t>
            </a:r>
          </a:p>
        </p:txBody>
      </p:sp>
      <p:cxnSp>
        <p:nvCxnSpPr>
          <p:cNvPr id="13" name="Düz Ok Bağlayıcısı 12"/>
          <p:cNvCxnSpPr>
            <a:cxnSpLocks/>
          </p:cNvCxnSpPr>
          <p:nvPr/>
        </p:nvCxnSpPr>
        <p:spPr>
          <a:xfrm>
            <a:off x="5625428" y="1483603"/>
            <a:ext cx="0" cy="102027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>
            <a:cxnSpLocks/>
          </p:cNvCxnSpPr>
          <p:nvPr/>
        </p:nvCxnSpPr>
        <p:spPr>
          <a:xfrm>
            <a:off x="6732063" y="1503246"/>
            <a:ext cx="1640502" cy="839257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>
            <a:cxnSpLocks/>
          </p:cNvCxnSpPr>
          <p:nvPr/>
        </p:nvCxnSpPr>
        <p:spPr>
          <a:xfrm flipH="1">
            <a:off x="7604722" y="3945706"/>
            <a:ext cx="839547" cy="333534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>
            <a:cxnSpLocks/>
          </p:cNvCxnSpPr>
          <p:nvPr/>
        </p:nvCxnSpPr>
        <p:spPr>
          <a:xfrm>
            <a:off x="9635743" y="3848273"/>
            <a:ext cx="919824" cy="37896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İçerik Yer Tutucusu 2"/>
          <p:cNvSpPr txBox="1">
            <a:spLocks/>
          </p:cNvSpPr>
          <p:nvPr/>
        </p:nvSpPr>
        <p:spPr>
          <a:xfrm>
            <a:off x="7227768" y="5546082"/>
            <a:ext cx="2951282" cy="11207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1600" b="1" dirty="0" err="1"/>
              <a:t>Gastrostomi</a:t>
            </a:r>
            <a:endParaRPr lang="tr-TR" sz="1600" b="1" dirty="0"/>
          </a:p>
          <a:p>
            <a:pPr marL="0" indent="0" algn="ctr">
              <a:buNone/>
            </a:pPr>
            <a:r>
              <a:rPr lang="tr-TR" sz="1600" b="1" dirty="0" err="1"/>
              <a:t>Jejunostomi</a:t>
            </a:r>
            <a:r>
              <a:rPr lang="tr-TR" sz="1600" b="1" dirty="0"/>
              <a:t> </a:t>
            </a:r>
          </a:p>
        </p:txBody>
      </p:sp>
      <p:sp>
        <p:nvSpPr>
          <p:cNvPr id="18" name="İçerik Yer Tutucusu 2"/>
          <p:cNvSpPr txBox="1">
            <a:spLocks/>
          </p:cNvSpPr>
          <p:nvPr/>
        </p:nvSpPr>
        <p:spPr>
          <a:xfrm>
            <a:off x="5205536" y="5592841"/>
            <a:ext cx="2785207" cy="7621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800" b="1" dirty="0" err="1"/>
              <a:t>Nazogastrik</a:t>
            </a:r>
            <a:endParaRPr lang="tr-TR" sz="1800" b="1" dirty="0"/>
          </a:p>
        </p:txBody>
      </p:sp>
      <p:cxnSp>
        <p:nvCxnSpPr>
          <p:cNvPr id="20" name="Düz Ok Bağlayıcısı 19"/>
          <p:cNvCxnSpPr>
            <a:cxnSpLocks/>
          </p:cNvCxnSpPr>
          <p:nvPr/>
        </p:nvCxnSpPr>
        <p:spPr>
          <a:xfrm flipH="1">
            <a:off x="6169210" y="4827573"/>
            <a:ext cx="583134" cy="71850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/>
          <p:nvPr/>
        </p:nvCxnSpPr>
        <p:spPr>
          <a:xfrm>
            <a:off x="7372614" y="4827573"/>
            <a:ext cx="774212" cy="57700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Resim 37"/>
          <p:cNvPicPr>
            <a:picLocks noChangeAspect="1"/>
          </p:cNvPicPr>
          <p:nvPr/>
        </p:nvPicPr>
        <p:blipFill rotWithShape="1">
          <a:blip r:embed="rId2"/>
          <a:srcRect l="64845" t="-1214082" r="-24190" b="1238773"/>
          <a:stretch/>
        </p:blipFill>
        <p:spPr>
          <a:xfrm flipV="1">
            <a:off x="6280484" y="4205436"/>
            <a:ext cx="2184260" cy="45719"/>
          </a:xfrm>
          <a:prstGeom prst="rect">
            <a:avLst/>
          </a:prstGeom>
        </p:spPr>
      </p:pic>
      <p:sp>
        <p:nvSpPr>
          <p:cNvPr id="25" name="Unvan 1"/>
          <p:cNvSpPr txBox="1">
            <a:spLocks/>
          </p:cNvSpPr>
          <p:nvPr/>
        </p:nvSpPr>
        <p:spPr>
          <a:xfrm>
            <a:off x="432547" y="2023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NUTRİSYONEL TEDAVİ SEÇENEKLERİ</a:t>
            </a: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306" y="4037753"/>
            <a:ext cx="2800598" cy="248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Düz Ok Bağlayıcısı 21"/>
          <p:cNvCxnSpPr/>
          <p:nvPr/>
        </p:nvCxnSpPr>
        <p:spPr>
          <a:xfrm flipV="1">
            <a:off x="8703409" y="4477012"/>
            <a:ext cx="477493" cy="695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09410672-197B-C657-9EC6-0289C984D9E1}"/>
              </a:ext>
            </a:extLst>
          </p:cNvPr>
          <p:cNvCxnSpPr/>
          <p:nvPr/>
        </p:nvCxnSpPr>
        <p:spPr>
          <a:xfrm flipH="1">
            <a:off x="2519881" y="1394291"/>
            <a:ext cx="2123837" cy="90027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239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69023" y="368767"/>
            <a:ext cx="4845424" cy="132556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DİYET DANIŞMANLIĞI</a:t>
            </a:r>
            <a:br>
              <a:rPr lang="tr-TR" b="1" dirty="0">
                <a:latin typeface="+mn-lt"/>
              </a:rPr>
            </a:br>
            <a:endParaRPr lang="tr-TR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7518" y="1945941"/>
            <a:ext cx="10515600" cy="3890963"/>
          </a:xfrm>
        </p:spPr>
        <p:txBody>
          <a:bodyPr>
            <a:normAutofit fontScale="92500" lnSpcReduction="20000"/>
          </a:bodyPr>
          <a:lstStyle/>
          <a:p>
            <a:r>
              <a:rPr lang="tr-TR" sz="2000" dirty="0">
                <a:solidFill>
                  <a:schemeClr val="tx1"/>
                </a:solidFill>
              </a:rPr>
              <a:t>En iyi yol; NORMAL BESİNLER</a:t>
            </a:r>
          </a:p>
          <a:p>
            <a:endParaRPr lang="tr-TR" sz="2000" b="1" i="1" dirty="0"/>
          </a:p>
          <a:p>
            <a:pPr marL="0" indent="0" algn="ctr">
              <a:buNone/>
            </a:pPr>
            <a:r>
              <a:rPr lang="tr-TR" sz="2000" dirty="0"/>
              <a:t>	</a:t>
            </a:r>
            <a:r>
              <a:rPr lang="tr-TR" sz="2400" b="1" dirty="0">
                <a:solidFill>
                  <a:schemeClr val="accent2">
                    <a:lumMod val="50000"/>
                  </a:schemeClr>
                </a:solidFill>
              </a:rPr>
              <a:t>Kalori hesabından fazlası, hastalığına ve tedavisine uygun yeme alışkanlığı kazandırmak </a:t>
            </a:r>
          </a:p>
          <a:p>
            <a:pPr marL="0" indent="0">
              <a:buNone/>
            </a:pPr>
            <a:r>
              <a:rPr lang="tr-TR" sz="2000" b="1" i="1" dirty="0"/>
              <a:t> </a:t>
            </a:r>
          </a:p>
          <a:p>
            <a:r>
              <a:rPr lang="tr-TR" sz="2000" dirty="0">
                <a:solidFill>
                  <a:schemeClr val="tx1"/>
                </a:solidFill>
              </a:rPr>
              <a:t>Yeme alışkanlığını analiz edip, tolere edebileceği enerjiden zengin besin ve sıvı almasını sağlamak</a:t>
            </a:r>
          </a:p>
          <a:p>
            <a:r>
              <a:rPr lang="tr-TR" sz="2000" dirty="0">
                <a:solidFill>
                  <a:schemeClr val="tx1"/>
                </a:solidFill>
              </a:rPr>
              <a:t>Hangi besinlerden uzak durması ayrıntılı olarak anlatılmalıdır</a:t>
            </a:r>
          </a:p>
          <a:p>
            <a:endParaRPr lang="tr-TR" sz="2000" b="1" dirty="0">
              <a:solidFill>
                <a:schemeClr val="tx1"/>
              </a:solidFill>
            </a:endParaRPr>
          </a:p>
          <a:p>
            <a:r>
              <a:rPr lang="tr-TR" sz="2000" dirty="0">
                <a:solidFill>
                  <a:schemeClr val="tx1"/>
                </a:solidFill>
              </a:rPr>
              <a:t>Sıklıkla yeterli olmayacağı için </a:t>
            </a:r>
            <a:r>
              <a:rPr lang="tr-TR" sz="2000" b="1" u="sng" dirty="0">
                <a:solidFill>
                  <a:schemeClr val="tx1"/>
                </a:solidFill>
              </a:rPr>
              <a:t>normal besinlere ek olarak oral beslenme sıvılarına geçilebileceği,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r>
              <a:rPr lang="tr-TR" sz="2000" dirty="0">
                <a:solidFill>
                  <a:schemeClr val="tx1"/>
                </a:solidFill>
              </a:rPr>
              <a:t>Yukarıdaki kombinasyon yetersiz kalacağı durumlarda </a:t>
            </a:r>
            <a:r>
              <a:rPr lang="tr-TR" sz="2000" b="1" u="sng" dirty="0">
                <a:solidFill>
                  <a:schemeClr val="tx1"/>
                </a:solidFill>
              </a:rPr>
              <a:t>tüple beslenme</a:t>
            </a:r>
            <a:r>
              <a:rPr lang="tr-TR" sz="2000" dirty="0">
                <a:solidFill>
                  <a:schemeClr val="tx1"/>
                </a:solidFill>
              </a:rPr>
              <a:t>, hatta </a:t>
            </a:r>
            <a:r>
              <a:rPr lang="tr-TR" sz="2000" b="1" u="sng" dirty="0" err="1">
                <a:solidFill>
                  <a:schemeClr val="tx1"/>
                </a:solidFill>
              </a:rPr>
              <a:t>parenteral</a:t>
            </a:r>
            <a:r>
              <a:rPr lang="tr-TR" sz="2000" b="1" u="sng" dirty="0">
                <a:solidFill>
                  <a:schemeClr val="tx1"/>
                </a:solidFill>
              </a:rPr>
              <a:t> beslenmeye geçilebileceği </a:t>
            </a:r>
            <a:r>
              <a:rPr lang="tr-TR" sz="2000" dirty="0">
                <a:solidFill>
                  <a:schemeClr val="tx1"/>
                </a:solidFill>
              </a:rPr>
              <a:t>konusunda mutlaka bilgilendirilmelidir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endParaRPr lang="tr-TR" sz="2000" dirty="0">
              <a:solidFill>
                <a:schemeClr val="tx1"/>
              </a:solidFill>
            </a:endParaRPr>
          </a:p>
          <a:p>
            <a:endParaRPr lang="tr-TR" sz="2000" dirty="0"/>
          </a:p>
        </p:txBody>
      </p:sp>
      <p:sp>
        <p:nvSpPr>
          <p:cNvPr id="4" name="AutoShape 2" descr="Image result for normal besin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191" y="368767"/>
            <a:ext cx="2353260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27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2685" y="2129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ORAL BESLENME SIVILARI (ONS)</a:t>
            </a:r>
            <a:endParaRPr lang="tr-TR" sz="3200" b="1" u="sng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8698" y="1692962"/>
            <a:ext cx="10980410" cy="4719233"/>
          </a:xfrm>
        </p:spPr>
        <p:txBody>
          <a:bodyPr>
            <a:normAutofit fontScale="85000" lnSpcReduction="10000"/>
          </a:bodyPr>
          <a:lstStyle/>
          <a:p>
            <a:r>
              <a:rPr lang="tr-TR" sz="3100" dirty="0">
                <a:solidFill>
                  <a:schemeClr val="tx1"/>
                </a:solidFill>
              </a:rPr>
              <a:t>RT ve/veya KRT alanlarda sadece diyet önerileri ile </a:t>
            </a:r>
            <a:r>
              <a:rPr lang="tr-TR" sz="3100" dirty="0" err="1">
                <a:solidFill>
                  <a:schemeClr val="tx1"/>
                </a:solidFill>
              </a:rPr>
              <a:t>nutrisyonel</a:t>
            </a:r>
            <a:r>
              <a:rPr lang="tr-TR" sz="3100" dirty="0">
                <a:solidFill>
                  <a:schemeClr val="tx1"/>
                </a:solidFill>
              </a:rPr>
              <a:t> kayıpları önlemek mümkün değildir</a:t>
            </a:r>
          </a:p>
          <a:p>
            <a:endParaRPr lang="tr-TR" sz="3100" dirty="0">
              <a:solidFill>
                <a:schemeClr val="tx1"/>
              </a:solidFill>
            </a:endParaRPr>
          </a:p>
          <a:p>
            <a:r>
              <a:rPr lang="tr-TR" sz="3100" dirty="0">
                <a:solidFill>
                  <a:schemeClr val="tx1"/>
                </a:solidFill>
              </a:rPr>
              <a:t>Sıklıkla günlük ihtiyacın yaklaşık %30’unun </a:t>
            </a:r>
            <a:r>
              <a:rPr lang="tr-TR" sz="3100" dirty="0" err="1">
                <a:solidFill>
                  <a:schemeClr val="tx1"/>
                </a:solidFill>
              </a:rPr>
              <a:t>ONS’den</a:t>
            </a:r>
            <a:r>
              <a:rPr lang="tr-TR" sz="3100" dirty="0">
                <a:solidFill>
                  <a:schemeClr val="tx1"/>
                </a:solidFill>
              </a:rPr>
              <a:t> sağlanması gerekir</a:t>
            </a:r>
          </a:p>
          <a:p>
            <a:endParaRPr lang="tr-TR" sz="3100" dirty="0"/>
          </a:p>
          <a:p>
            <a:r>
              <a:rPr lang="tr-TR" sz="3100" dirty="0"/>
              <a:t>Optimal zaman???</a:t>
            </a:r>
            <a:endParaRPr lang="tr-TR" sz="31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3100" i="1" dirty="0">
                <a:solidFill>
                  <a:srgbClr val="C00000"/>
                </a:solidFill>
              </a:rPr>
              <a:t>Diyet tavsiyesinin yetersiz kaldığını görüyorsak veya ön görüyorsak başlayabiliriz</a:t>
            </a:r>
          </a:p>
          <a:p>
            <a:pPr marL="0" indent="0">
              <a:buNone/>
            </a:pPr>
            <a:endParaRPr lang="tr-TR" sz="29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tr-TR" sz="2900" dirty="0"/>
          </a:p>
          <a:p>
            <a:pPr marL="0" indent="0">
              <a:buNone/>
            </a:pPr>
            <a:endParaRPr lang="tr-TR" sz="2900" dirty="0"/>
          </a:p>
          <a:p>
            <a:pPr marL="0" indent="0">
              <a:buNone/>
            </a:pPr>
            <a:r>
              <a:rPr lang="tr-TR" sz="2900" dirty="0"/>
              <a:t>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2369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2"/>
          <p:cNvSpPr txBox="1">
            <a:spLocks/>
          </p:cNvSpPr>
          <p:nvPr/>
        </p:nvSpPr>
        <p:spPr>
          <a:xfrm>
            <a:off x="7754814" y="2639904"/>
            <a:ext cx="2250831" cy="6846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3200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1778943" y="3869990"/>
            <a:ext cx="2949329" cy="684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    </a:t>
            </a:r>
            <a:r>
              <a:rPr lang="tr-TR" b="1" dirty="0" err="1"/>
              <a:t>Enteral</a:t>
            </a:r>
            <a:r>
              <a:rPr lang="tr-TR" b="1" dirty="0"/>
              <a:t> Beslenme</a:t>
            </a: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5902123" y="3852319"/>
            <a:ext cx="3492500" cy="684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           </a:t>
            </a:r>
            <a:r>
              <a:rPr lang="tr-TR" b="1" dirty="0" err="1"/>
              <a:t>Parenteral</a:t>
            </a:r>
            <a:r>
              <a:rPr lang="tr-TR" b="1" dirty="0"/>
              <a:t> Beslenme</a:t>
            </a:r>
          </a:p>
        </p:txBody>
      </p:sp>
      <p:sp>
        <p:nvSpPr>
          <p:cNvPr id="14" name="İçerik Yer Tutucusu 2"/>
          <p:cNvSpPr txBox="1">
            <a:spLocks/>
          </p:cNvSpPr>
          <p:nvPr/>
        </p:nvSpPr>
        <p:spPr>
          <a:xfrm>
            <a:off x="3047999" y="4817096"/>
            <a:ext cx="2398659" cy="85082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/>
              <a:t>Gastrostomi</a:t>
            </a:r>
          </a:p>
          <a:p>
            <a:pPr marL="0" indent="0" algn="ctr">
              <a:buNone/>
            </a:pPr>
            <a:r>
              <a:rPr lang="tr-TR" dirty="0" err="1"/>
              <a:t>Jejunostomi</a:t>
            </a:r>
            <a:endParaRPr lang="tr-TR" dirty="0"/>
          </a:p>
        </p:txBody>
      </p:sp>
      <p:sp>
        <p:nvSpPr>
          <p:cNvPr id="18" name="İçerik Yer Tutucusu 2"/>
          <p:cNvSpPr txBox="1">
            <a:spLocks/>
          </p:cNvSpPr>
          <p:nvPr/>
        </p:nvSpPr>
        <p:spPr>
          <a:xfrm>
            <a:off x="1255284" y="4880682"/>
            <a:ext cx="2785207" cy="7621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800" dirty="0" err="1"/>
              <a:t>Nazogastrik</a:t>
            </a:r>
            <a:endParaRPr lang="tr-TR" sz="1800" dirty="0"/>
          </a:p>
        </p:txBody>
      </p:sp>
      <p:sp>
        <p:nvSpPr>
          <p:cNvPr id="15" name="Unvan 1"/>
          <p:cNvSpPr txBox="1">
            <a:spLocks/>
          </p:cNvSpPr>
          <p:nvPr/>
        </p:nvSpPr>
        <p:spPr>
          <a:xfrm>
            <a:off x="1172148" y="6670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3100" b="1" dirty="0">
              <a:solidFill>
                <a:srgbClr val="FF0066"/>
              </a:solidFill>
            </a:endParaRPr>
          </a:p>
        </p:txBody>
      </p:sp>
      <p:sp>
        <p:nvSpPr>
          <p:cNvPr id="16" name="İçerik Yer Tutucusu 2"/>
          <p:cNvSpPr txBox="1">
            <a:spLocks/>
          </p:cNvSpPr>
          <p:nvPr/>
        </p:nvSpPr>
        <p:spPr>
          <a:xfrm>
            <a:off x="4568909" y="3972284"/>
            <a:ext cx="2949329" cy="6846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b="0" i="0" kern="1200" cap="none" baseline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dirty="0"/>
              <a:t>    ve/veya</a:t>
            </a: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88916" y="606395"/>
            <a:ext cx="11269322" cy="1013800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ARTİFİSYEL NUTRİSYON</a:t>
            </a:r>
            <a:br>
              <a:rPr lang="tr-TR" b="1" dirty="0">
                <a:solidFill>
                  <a:schemeClr val="accent2">
                    <a:lumMod val="75000"/>
                  </a:schemeClr>
                </a:solidFill>
              </a:rPr>
            </a:br>
            <a:endParaRPr lang="tr-TR" sz="13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9EDE2BE-0191-A581-2484-43AE971E9AFE}"/>
              </a:ext>
            </a:extLst>
          </p:cNvPr>
          <p:cNvSpPr txBox="1"/>
          <p:nvPr/>
        </p:nvSpPr>
        <p:spPr>
          <a:xfrm>
            <a:off x="1255284" y="1739950"/>
            <a:ext cx="9161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i="1" u="sng" dirty="0">
                <a:solidFill>
                  <a:srgbClr val="00133A"/>
                </a:solidFill>
              </a:rPr>
              <a:t>HASTA 1 HAFTADAN UZUN SÜREDİR YETERSİZ BESLENİYOR </a:t>
            </a:r>
            <a:r>
              <a:rPr lang="tr-TR" sz="1800" b="1" i="1" u="sng" cap="none" dirty="0">
                <a:solidFill>
                  <a:srgbClr val="00133A"/>
                </a:solidFill>
              </a:rPr>
              <a:t>veya</a:t>
            </a:r>
            <a:r>
              <a:rPr lang="tr-TR" sz="1800" b="1" i="1" u="sng" dirty="0">
                <a:solidFill>
                  <a:srgbClr val="00133A"/>
                </a:solidFill>
              </a:rPr>
              <a:t> ÖNÜMÜZDEKİ 1-2 HAFTA</a:t>
            </a:r>
            <a:br>
              <a:rPr lang="tr-TR" sz="1800" b="1" i="1" u="sng" dirty="0">
                <a:solidFill>
                  <a:srgbClr val="00133A"/>
                </a:solidFill>
              </a:rPr>
            </a:br>
            <a:r>
              <a:rPr lang="tr-TR" sz="1800" b="1" i="1" u="sng" dirty="0">
                <a:solidFill>
                  <a:srgbClr val="00133A"/>
                </a:solidFill>
              </a:rPr>
              <a:t> İHTİYACININ &lt;%60 ALACAĞI DÜŞÜNÜLÜYORSA</a:t>
            </a:r>
            <a:endParaRPr lang="tr-TR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C8D7F74-0CFE-FE2F-45BB-528DDEF6480E}"/>
              </a:ext>
            </a:extLst>
          </p:cNvPr>
          <p:cNvSpPr txBox="1"/>
          <p:nvPr/>
        </p:nvSpPr>
        <p:spPr>
          <a:xfrm>
            <a:off x="1501243" y="5657671"/>
            <a:ext cx="9713603" cy="1200329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1800" dirty="0">
                <a:solidFill>
                  <a:schemeClr val="tx1"/>
                </a:solidFill>
              </a:rPr>
              <a:t>&lt;30 gün </a:t>
            </a:r>
            <a:r>
              <a:rPr lang="tr-TR" sz="1800" dirty="0" err="1">
                <a:solidFill>
                  <a:schemeClr val="tx1"/>
                </a:solidFill>
              </a:rPr>
              <a:t>Nazogastrik</a:t>
            </a:r>
            <a:r>
              <a:rPr lang="tr-TR" sz="1800" dirty="0">
                <a:solidFill>
                  <a:schemeClr val="tx1"/>
                </a:solidFill>
              </a:rPr>
              <a:t> tüp (NG), </a:t>
            </a:r>
          </a:p>
          <a:p>
            <a:r>
              <a:rPr lang="tr-TR" sz="1800" dirty="0">
                <a:solidFill>
                  <a:schemeClr val="tx1"/>
                </a:solidFill>
              </a:rPr>
              <a:t>Daha uzun ihtiyacı olan hastalarda ise </a:t>
            </a:r>
            <a:r>
              <a:rPr lang="tr-TR" sz="1800" dirty="0" err="1">
                <a:solidFill>
                  <a:schemeClr val="tx1"/>
                </a:solidFill>
              </a:rPr>
              <a:t>gastro-jejunostomiler</a:t>
            </a:r>
            <a:r>
              <a:rPr lang="tr-TR" sz="1800" dirty="0">
                <a:solidFill>
                  <a:schemeClr val="tx1"/>
                </a:solidFill>
              </a:rPr>
              <a:t> (PEG)</a:t>
            </a:r>
          </a:p>
          <a:p>
            <a:r>
              <a:rPr lang="tr-TR" sz="1800" dirty="0">
                <a:solidFill>
                  <a:schemeClr val="tx1"/>
                </a:solidFill>
              </a:rPr>
              <a:t> </a:t>
            </a:r>
            <a:r>
              <a:rPr lang="tr-TR" b="1" i="1" u="sng" dirty="0">
                <a:solidFill>
                  <a:schemeClr val="accent2">
                    <a:lumMod val="50000"/>
                  </a:schemeClr>
                </a:solidFill>
              </a:rPr>
              <a:t>Y</a:t>
            </a:r>
            <a:r>
              <a:rPr lang="tr-TR" sz="1800" b="1" i="1" u="sng" dirty="0">
                <a:solidFill>
                  <a:schemeClr val="accent2">
                    <a:lumMod val="50000"/>
                  </a:schemeClr>
                </a:solidFill>
              </a:rPr>
              <a:t>üksek riskli hastalarda</a:t>
            </a:r>
            <a:r>
              <a:rPr lang="tr-TR" sz="1800" b="1" i="1" dirty="0">
                <a:solidFill>
                  <a:schemeClr val="accent2">
                    <a:lumMod val="50000"/>
                  </a:schemeClr>
                </a:solidFill>
              </a:rPr>
              <a:t> proflaktik kullanılabilir</a:t>
            </a:r>
            <a:endParaRPr lang="tr-TR" sz="1800" dirty="0">
              <a:solidFill>
                <a:schemeClr val="tx1"/>
              </a:solidFill>
            </a:endParaRPr>
          </a:p>
          <a:p>
            <a:r>
              <a:rPr lang="tr-TR" sz="1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Ok: Aşağı 10">
            <a:extLst>
              <a:ext uri="{FF2B5EF4-FFF2-40B4-BE49-F238E27FC236}">
                <a16:creationId xmlns:a16="http://schemas.microsoft.com/office/drawing/2014/main" id="{AA531190-BCA3-3A6F-3121-7F7E8E7D6FA4}"/>
              </a:ext>
            </a:extLst>
          </p:cNvPr>
          <p:cNvSpPr/>
          <p:nvPr/>
        </p:nvSpPr>
        <p:spPr>
          <a:xfrm>
            <a:off x="2832847" y="2510118"/>
            <a:ext cx="1004047" cy="12156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k: Aşağı 11">
            <a:extLst>
              <a:ext uri="{FF2B5EF4-FFF2-40B4-BE49-F238E27FC236}">
                <a16:creationId xmlns:a16="http://schemas.microsoft.com/office/drawing/2014/main" id="{56F2E772-E7E1-6758-4979-9364EA156C4D}"/>
              </a:ext>
            </a:extLst>
          </p:cNvPr>
          <p:cNvSpPr/>
          <p:nvPr/>
        </p:nvSpPr>
        <p:spPr>
          <a:xfrm>
            <a:off x="7135906" y="2510119"/>
            <a:ext cx="1004047" cy="1228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Ok: Aşağı 22">
            <a:extLst>
              <a:ext uri="{FF2B5EF4-FFF2-40B4-BE49-F238E27FC236}">
                <a16:creationId xmlns:a16="http://schemas.microsoft.com/office/drawing/2014/main" id="{B8351298-C972-A66B-1963-9FF3F5936ED4}"/>
              </a:ext>
            </a:extLst>
          </p:cNvPr>
          <p:cNvSpPr/>
          <p:nvPr/>
        </p:nvSpPr>
        <p:spPr>
          <a:xfrm>
            <a:off x="2124635" y="4314631"/>
            <a:ext cx="200261" cy="5024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Ok: Aşağı 23">
            <a:extLst>
              <a:ext uri="{FF2B5EF4-FFF2-40B4-BE49-F238E27FC236}">
                <a16:creationId xmlns:a16="http://schemas.microsoft.com/office/drawing/2014/main" id="{6897E547-BA0A-D92D-7577-8D652539EDB6}"/>
              </a:ext>
            </a:extLst>
          </p:cNvPr>
          <p:cNvSpPr/>
          <p:nvPr/>
        </p:nvSpPr>
        <p:spPr>
          <a:xfrm>
            <a:off x="3836894" y="4302668"/>
            <a:ext cx="200261" cy="5024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4168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6977" y="2249136"/>
            <a:ext cx="5951917" cy="1497221"/>
          </a:xfrm>
          <a:prstGeom prst="rect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64" y="416753"/>
            <a:ext cx="6157401" cy="1429977"/>
          </a:xfrm>
          <a:prstGeom prst="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164" y="4526056"/>
            <a:ext cx="5470044" cy="1490083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38917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27" y="1416423"/>
            <a:ext cx="4447282" cy="3162869"/>
          </a:xfrm>
          <a:prstGeom prst="rect">
            <a:avLst/>
          </a:prstGeom>
          <a:ln>
            <a:noFill/>
          </a:ln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6B661C1A-2C1D-F348-DE76-7A1ADC7F313E}"/>
              </a:ext>
            </a:extLst>
          </p:cNvPr>
          <p:cNvSpPr txBox="1"/>
          <p:nvPr/>
        </p:nvSpPr>
        <p:spPr>
          <a:xfrm>
            <a:off x="5549153" y="631576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STANDART ÜRÜNLER (POLİMERİK)</a:t>
            </a:r>
            <a:br>
              <a:rPr lang="tr-TR" sz="2800" b="1" u="sng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3596A0A-EFB4-936C-CB4C-56A026204538}"/>
              </a:ext>
            </a:extLst>
          </p:cNvPr>
          <p:cNvSpPr txBox="1"/>
          <p:nvPr/>
        </p:nvSpPr>
        <p:spPr>
          <a:xfrm>
            <a:off x="5549153" y="1674674"/>
            <a:ext cx="609600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7030A0"/>
                </a:solidFill>
              </a:rPr>
              <a:t>0.9-1.2 kcal/ml</a:t>
            </a:r>
          </a:p>
          <a:p>
            <a:endParaRPr lang="tr-TR" sz="2000" dirty="0"/>
          </a:p>
          <a:p>
            <a:r>
              <a:rPr lang="tr-TR" sz="2000" dirty="0">
                <a:solidFill>
                  <a:schemeClr val="tx1"/>
                </a:solidFill>
              </a:rPr>
              <a:t>Besin ögeleri yönünden eksiksiz, sağlıklı insana benzer oranlara sahip 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r>
              <a:rPr lang="tr-TR" sz="2000" dirty="0">
                <a:solidFill>
                  <a:schemeClr val="tx1"/>
                </a:solidFill>
              </a:rPr>
              <a:t>ONS ve tüple beslenmeye uygundurlar</a:t>
            </a:r>
          </a:p>
          <a:p>
            <a:endParaRPr lang="tr-TR" sz="2000" dirty="0"/>
          </a:p>
          <a:p>
            <a:r>
              <a:rPr lang="tr-TR" sz="2000" b="1" dirty="0">
                <a:solidFill>
                  <a:schemeClr val="bg2">
                    <a:lumMod val="25000"/>
                  </a:schemeClr>
                </a:solidFill>
              </a:rPr>
              <a:t>Osmolariteleri fizyolojik sınırlardadır    (200-350 </a:t>
            </a:r>
            <a:r>
              <a:rPr lang="tr-TR" sz="2000" b="1" dirty="0" err="1">
                <a:solidFill>
                  <a:schemeClr val="bg2">
                    <a:lumMod val="25000"/>
                  </a:schemeClr>
                </a:solidFill>
              </a:rPr>
              <a:t>mosmol</a:t>
            </a:r>
            <a:r>
              <a:rPr lang="tr-TR" sz="2000" b="1" dirty="0">
                <a:solidFill>
                  <a:schemeClr val="bg2">
                    <a:lumMod val="25000"/>
                  </a:schemeClr>
                </a:solidFill>
              </a:rPr>
              <a:t>/kg)</a:t>
            </a:r>
          </a:p>
          <a:p>
            <a:endParaRPr lang="tr-TR" sz="2000" dirty="0"/>
          </a:p>
          <a:p>
            <a:r>
              <a:rPr lang="tr-TR" sz="2000" dirty="0">
                <a:solidFill>
                  <a:schemeClr val="tx1"/>
                </a:solidFill>
              </a:rPr>
              <a:t>Enerjinin;</a:t>
            </a:r>
            <a:r>
              <a:rPr lang="tr-TR" sz="2000" dirty="0"/>
              <a:t> </a:t>
            </a:r>
            <a:r>
              <a:rPr lang="tr-TR" sz="2000" b="1" dirty="0">
                <a:solidFill>
                  <a:schemeClr val="accent3">
                    <a:lumMod val="50000"/>
                  </a:schemeClr>
                </a:solidFill>
              </a:rPr>
              <a:t>%50-55 karbonhidrattan, %30 yağ, %15-20 protein</a:t>
            </a:r>
          </a:p>
          <a:p>
            <a:endParaRPr lang="tr-TR" sz="2000" dirty="0"/>
          </a:p>
          <a:p>
            <a:r>
              <a:rPr lang="tr-TR" sz="2000" dirty="0">
                <a:solidFill>
                  <a:schemeClr val="tx1"/>
                </a:solidFill>
              </a:rPr>
              <a:t>%85 </a:t>
            </a:r>
            <a:r>
              <a:rPr lang="tr-TR" sz="2000" dirty="0" err="1">
                <a:solidFill>
                  <a:schemeClr val="tx1"/>
                </a:solidFill>
              </a:rPr>
              <a:t>su’dur</a:t>
            </a:r>
            <a:endParaRPr lang="tr-TR" sz="2000" dirty="0">
              <a:solidFill>
                <a:schemeClr val="tx1"/>
              </a:solidFill>
            </a:endParaRPr>
          </a:p>
          <a:p>
            <a:endParaRPr lang="tr-TR" sz="2000" dirty="0">
              <a:solidFill>
                <a:schemeClr val="tx1"/>
              </a:solidFill>
            </a:endParaRPr>
          </a:p>
          <a:p>
            <a:endParaRPr lang="tr-TR" sz="2000" dirty="0">
              <a:solidFill>
                <a:schemeClr val="tx1"/>
              </a:solidFill>
            </a:endParaRPr>
          </a:p>
          <a:p>
            <a:endParaRPr lang="tr-TR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020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77434" y="365125"/>
            <a:ext cx="5876365" cy="1325563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LİFTEN ZENGİN FORMÜLLER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738653" y="1888621"/>
            <a:ext cx="4920384" cy="3678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2000" dirty="0">
                <a:solidFill>
                  <a:schemeClr val="tx1"/>
                </a:solidFill>
              </a:rPr>
              <a:t>Standart veya yüksek enerjili </a:t>
            </a:r>
          </a:p>
          <a:p>
            <a:pPr marL="0" indent="0">
              <a:buNone/>
            </a:pPr>
            <a:endParaRPr lang="tr-T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000" dirty="0">
                <a:solidFill>
                  <a:schemeClr val="tx1"/>
                </a:solidFill>
              </a:rPr>
              <a:t>Benzer içerikleri yanı sıra lif ilavesi</a:t>
            </a:r>
          </a:p>
          <a:p>
            <a:pPr marL="0" indent="0">
              <a:buNone/>
            </a:pPr>
            <a:endParaRPr lang="tr-T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000" dirty="0" err="1">
                <a:solidFill>
                  <a:schemeClr val="tx1"/>
                </a:solidFill>
              </a:rPr>
              <a:t>Diyare</a:t>
            </a:r>
            <a:r>
              <a:rPr lang="tr-TR" sz="2000" dirty="0">
                <a:solidFill>
                  <a:schemeClr val="tx1"/>
                </a:solidFill>
              </a:rPr>
              <a:t>/</a:t>
            </a:r>
            <a:r>
              <a:rPr lang="tr-TR" sz="2000" dirty="0" err="1">
                <a:solidFill>
                  <a:schemeClr val="tx1"/>
                </a:solidFill>
              </a:rPr>
              <a:t>konstipasyon</a:t>
            </a:r>
            <a:r>
              <a:rPr lang="tr-TR" sz="2000" dirty="0">
                <a:solidFill>
                  <a:schemeClr val="tx1"/>
                </a:solidFill>
              </a:rPr>
              <a:t> önlediği kanıtlanmış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b="1" u="sng" dirty="0">
                <a:solidFill>
                  <a:srgbClr val="FF0000"/>
                </a:solidFill>
              </a:rPr>
              <a:t>Uzun süreli ONS uygulanacak hastalarda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r-TR" sz="2000" dirty="0"/>
              <a:t>									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tr-TR" sz="2000" dirty="0"/>
              <a:t>								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3958315-1179-DDF8-5A80-29525BFF7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27" y="1416423"/>
            <a:ext cx="4447282" cy="31628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428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41156" y="1666859"/>
            <a:ext cx="896166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chemeClr val="tx1"/>
                </a:solidFill>
              </a:rPr>
              <a:t>EN yetersiz kalan ama TPN endikasyonu olmayan hastalarda      </a:t>
            </a:r>
            <a:r>
              <a:rPr lang="tr-TR" sz="2400" dirty="0"/>
              <a:t>	</a:t>
            </a:r>
            <a:r>
              <a:rPr lang="tr-TR" sz="2400" b="1" dirty="0">
                <a:solidFill>
                  <a:srgbClr val="7030A0"/>
                </a:solidFill>
              </a:rPr>
              <a:t>‘Supplemental </a:t>
            </a:r>
            <a:r>
              <a:rPr lang="tr-TR" sz="2400" b="1" dirty="0" err="1">
                <a:solidFill>
                  <a:srgbClr val="7030A0"/>
                </a:solidFill>
              </a:rPr>
              <a:t>Parenteral</a:t>
            </a:r>
            <a:r>
              <a:rPr lang="tr-TR" sz="2400" b="1" dirty="0">
                <a:solidFill>
                  <a:srgbClr val="7030A0"/>
                </a:solidFill>
              </a:rPr>
              <a:t> </a:t>
            </a:r>
            <a:r>
              <a:rPr lang="tr-TR" sz="2400" b="1" dirty="0" err="1">
                <a:solidFill>
                  <a:srgbClr val="7030A0"/>
                </a:solidFill>
              </a:rPr>
              <a:t>Nutrition</a:t>
            </a:r>
            <a:r>
              <a:rPr lang="tr-TR" sz="2400" b="1" dirty="0">
                <a:solidFill>
                  <a:srgbClr val="7030A0"/>
                </a:solidFill>
              </a:rPr>
              <a:t>’ </a:t>
            </a:r>
            <a:endParaRPr lang="tr-TR" sz="24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>
                <a:solidFill>
                  <a:schemeClr val="tx1"/>
                </a:solidFill>
              </a:rPr>
              <a:t>Haftada 3-6 defa 1000-1250 </a:t>
            </a:r>
            <a:r>
              <a:rPr lang="tr-TR" sz="2400" dirty="0" err="1">
                <a:solidFill>
                  <a:schemeClr val="tx1"/>
                </a:solidFill>
              </a:rPr>
              <a:t>kcal</a:t>
            </a:r>
            <a:r>
              <a:rPr lang="tr-TR" sz="2400" dirty="0">
                <a:solidFill>
                  <a:schemeClr val="tx1"/>
                </a:solidFill>
              </a:rPr>
              <a:t>/gün, </a:t>
            </a:r>
            <a:r>
              <a:rPr lang="tr-TR" sz="2400" dirty="0" err="1">
                <a:solidFill>
                  <a:schemeClr val="tx1"/>
                </a:solidFill>
              </a:rPr>
              <a:t>periferik</a:t>
            </a:r>
            <a:r>
              <a:rPr lang="tr-TR" sz="2400" dirty="0">
                <a:solidFill>
                  <a:schemeClr val="tx1"/>
                </a:solidFill>
              </a:rPr>
              <a:t> damar yolu</a:t>
            </a:r>
          </a:p>
          <a:p>
            <a:pPr marL="0" indent="0"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sz="2400" dirty="0">
                <a:solidFill>
                  <a:schemeClr val="tx1"/>
                </a:solidFill>
              </a:rPr>
              <a:t>Sıvı yüklenmesi, </a:t>
            </a:r>
            <a:r>
              <a:rPr lang="tr-TR" sz="2400" dirty="0" err="1">
                <a:solidFill>
                  <a:schemeClr val="tx1"/>
                </a:solidFill>
              </a:rPr>
              <a:t>hiperglisemi</a:t>
            </a:r>
            <a:r>
              <a:rPr lang="tr-TR" sz="2400" dirty="0">
                <a:solidFill>
                  <a:schemeClr val="tx1"/>
                </a:solidFill>
              </a:rPr>
              <a:t>, karaciğer </a:t>
            </a:r>
            <a:r>
              <a:rPr lang="tr-TR" sz="2400" dirty="0" err="1">
                <a:solidFill>
                  <a:schemeClr val="tx1"/>
                </a:solidFill>
              </a:rPr>
              <a:t>disfonksiyon</a:t>
            </a:r>
            <a:r>
              <a:rPr lang="tr-TR" sz="2400" dirty="0">
                <a:solidFill>
                  <a:schemeClr val="tx1"/>
                </a:solidFill>
              </a:rPr>
              <a:t> riski düşük</a:t>
            </a:r>
          </a:p>
          <a:p>
            <a:pPr marL="0" indent="0">
              <a:buNone/>
            </a:pPr>
            <a:endParaRPr lang="tr-TR" sz="2400" dirty="0"/>
          </a:p>
          <a:p>
            <a:pPr marL="0" indent="0" algn="ctr">
              <a:buNone/>
            </a:pPr>
            <a:r>
              <a:rPr lang="tr-TR" sz="2400" b="1" u="sng" dirty="0">
                <a:solidFill>
                  <a:srgbClr val="FF0000"/>
                </a:solidFill>
              </a:rPr>
              <a:t>Kısa süre sonra oral alımı düzeleceği düşünülen hastalar için iyi bir seçenek, hasta tercihi!!!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97DFDC43-8F4E-2C41-00E5-D6FF709B55B0}"/>
              </a:ext>
            </a:extLst>
          </p:cNvPr>
          <p:cNvSpPr txBox="1"/>
          <p:nvPr/>
        </p:nvSpPr>
        <p:spPr>
          <a:xfrm>
            <a:off x="2187388" y="632726"/>
            <a:ext cx="75303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SUPPLEMENTAL PARENTERAL NUTRİTİON</a:t>
            </a:r>
            <a:endParaRPr lang="tr-T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54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665016" y="612269"/>
            <a:ext cx="10454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solidFill>
                  <a:schemeClr val="bg1"/>
                </a:solidFill>
                <a:latin typeface="+mn-lt"/>
              </a:rPr>
              <a:t>İMMUNONUTRİSYON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345" y="0"/>
            <a:ext cx="3972316" cy="212553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345" y="4255670"/>
            <a:ext cx="4225637" cy="2543299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345" y="2122622"/>
            <a:ext cx="5017655" cy="2081649"/>
          </a:xfrm>
          <a:prstGeom prst="rect">
            <a:avLst/>
          </a:prstGeom>
        </p:spPr>
      </p:pic>
      <p:sp>
        <p:nvSpPr>
          <p:cNvPr id="10" name="Dikdörtgen 9">
            <a:extLst>
              <a:ext uri="{FF2B5EF4-FFF2-40B4-BE49-F238E27FC236}">
                <a16:creationId xmlns:a16="http://schemas.microsoft.com/office/drawing/2014/main" id="{87CFC76B-B879-A901-CF79-EB966FDF2947}"/>
              </a:ext>
            </a:extLst>
          </p:cNvPr>
          <p:cNvSpPr/>
          <p:nvPr/>
        </p:nvSpPr>
        <p:spPr>
          <a:xfrm>
            <a:off x="7664824" y="2122622"/>
            <a:ext cx="466164" cy="5431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Başlık 12">
            <a:extLst>
              <a:ext uri="{FF2B5EF4-FFF2-40B4-BE49-F238E27FC236}">
                <a16:creationId xmlns:a16="http://schemas.microsoft.com/office/drawing/2014/main" id="{4554C9AF-5A08-FF3F-D18A-93847534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İMMUNOTERAPİ</a:t>
            </a:r>
          </a:p>
        </p:txBody>
      </p:sp>
      <p:sp>
        <p:nvSpPr>
          <p:cNvPr id="15" name="İçerik Yer Tutucusu 2">
            <a:extLst>
              <a:ext uri="{FF2B5EF4-FFF2-40B4-BE49-F238E27FC236}">
                <a16:creationId xmlns:a16="http://schemas.microsoft.com/office/drawing/2014/main" id="{C074428B-910C-7FDF-C941-DCB28E322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3703"/>
            <a:ext cx="4639235" cy="40543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dirty="0"/>
              <a:t>	</a:t>
            </a:r>
            <a:endParaRPr lang="tr-TR" sz="2000" i="1" dirty="0"/>
          </a:p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Güçlü bir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immunitenin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önemi göz ardı edilemez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</a:p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RT ve/veya KT  inflamasyona ve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immunitenin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baskılanmasına yol açabilir</a:t>
            </a:r>
            <a:b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	</a:t>
            </a:r>
          </a:p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Bazal enerji ihtiyacı artar</a:t>
            </a:r>
          </a:p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Bağışıklık hücrelerini destekler, etkili tepkiler, kronik olayı çözme</a:t>
            </a:r>
            <a:endParaRPr lang="tr-TR" sz="2000" i="1" dirty="0"/>
          </a:p>
          <a:p>
            <a:pPr marL="0" indent="0">
              <a:buNone/>
            </a:pPr>
            <a:r>
              <a:rPr lang="tr-TR" sz="2000" b="1" i="1" u="sng" dirty="0" err="1">
                <a:solidFill>
                  <a:srgbClr val="FF0000"/>
                </a:solidFill>
              </a:rPr>
              <a:t>Aminoasidler</a:t>
            </a:r>
            <a:r>
              <a:rPr lang="tr-TR" sz="2000" b="1" i="1" u="sng" dirty="0">
                <a:solidFill>
                  <a:srgbClr val="FF0000"/>
                </a:solidFill>
              </a:rPr>
              <a:t> </a:t>
            </a:r>
            <a:r>
              <a:rPr lang="tr-TR" sz="2000" i="1" u="sng" dirty="0">
                <a:solidFill>
                  <a:srgbClr val="FF0000"/>
                </a:solidFill>
              </a:rPr>
              <a:t>(</a:t>
            </a:r>
            <a:r>
              <a:rPr lang="tr-TR" sz="2000" i="1" u="sng" dirty="0" err="1">
                <a:solidFill>
                  <a:srgbClr val="FF0000"/>
                </a:solidFill>
              </a:rPr>
              <a:t>arginin</a:t>
            </a:r>
            <a:r>
              <a:rPr lang="tr-TR" sz="2000" i="1" u="sng" dirty="0">
                <a:solidFill>
                  <a:srgbClr val="FF0000"/>
                </a:solidFill>
              </a:rPr>
              <a:t>, </a:t>
            </a:r>
            <a:r>
              <a:rPr lang="tr-TR" sz="2000" i="1" u="sng" dirty="0" err="1">
                <a:solidFill>
                  <a:srgbClr val="FF0000"/>
                </a:solidFill>
              </a:rPr>
              <a:t>glutamin</a:t>
            </a:r>
            <a:r>
              <a:rPr lang="tr-TR" sz="2000" i="1" u="sng" dirty="0">
                <a:solidFill>
                  <a:srgbClr val="FF0000"/>
                </a:solidFill>
              </a:rPr>
              <a:t>), </a:t>
            </a:r>
            <a:r>
              <a:rPr lang="tr-TR" sz="2000" b="1" i="1" u="sng" dirty="0">
                <a:solidFill>
                  <a:srgbClr val="FF0000"/>
                </a:solidFill>
              </a:rPr>
              <a:t>Omega-3 yağ </a:t>
            </a:r>
            <a:r>
              <a:rPr lang="tr-TR" sz="2000" b="1" i="1" u="sng" dirty="0" err="1">
                <a:solidFill>
                  <a:srgbClr val="FF0000"/>
                </a:solidFill>
              </a:rPr>
              <a:t>asidleri</a:t>
            </a:r>
            <a:r>
              <a:rPr lang="tr-TR" sz="2000" b="1" i="1" u="sng" dirty="0">
                <a:solidFill>
                  <a:srgbClr val="FF0000"/>
                </a:solidFill>
              </a:rPr>
              <a:t>, Nükleotidler </a:t>
            </a:r>
            <a:r>
              <a:rPr lang="tr-TR" sz="2000" i="1" u="sng" dirty="0">
                <a:solidFill>
                  <a:srgbClr val="FF0000"/>
                </a:solidFill>
              </a:rPr>
              <a:t>(</a:t>
            </a:r>
            <a:r>
              <a:rPr lang="tr-TR" sz="2000" i="1" u="sng" dirty="0" err="1">
                <a:solidFill>
                  <a:srgbClr val="FF0000"/>
                </a:solidFill>
              </a:rPr>
              <a:t>pürin,pirimin</a:t>
            </a:r>
            <a:r>
              <a:rPr lang="tr-TR" sz="2000" i="1" u="sng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tr-TR" sz="2000" i="1" u="sng" dirty="0"/>
          </a:p>
        </p:txBody>
      </p:sp>
    </p:spTree>
    <p:extLst>
      <p:ext uri="{BB962C8B-B14F-4D97-AF65-F5344CB8AC3E}">
        <p14:creationId xmlns:p14="http://schemas.microsoft.com/office/powerpoint/2010/main" val="388344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GLUTAMİN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000" dirty="0">
                <a:solidFill>
                  <a:schemeClr val="tx1"/>
                </a:solidFill>
              </a:rPr>
              <a:t>Oral; 20-30 g/gün</a:t>
            </a:r>
          </a:p>
          <a:p>
            <a:endParaRPr lang="tr-TR" sz="2000" dirty="0"/>
          </a:p>
          <a:p>
            <a:r>
              <a:rPr lang="tr-TR" sz="2000" dirty="0">
                <a:solidFill>
                  <a:schemeClr val="tx1"/>
                </a:solidFill>
              </a:rPr>
              <a:t>Yıkama ve yutma </a:t>
            </a:r>
            <a:r>
              <a:rPr lang="tr-TR" sz="2000" dirty="0"/>
              <a:t>(</a:t>
            </a:r>
            <a:r>
              <a:rPr lang="tr-TR" sz="2000" b="1" i="1" u="sng" dirty="0">
                <a:solidFill>
                  <a:srgbClr val="476D2D"/>
                </a:solidFill>
              </a:rPr>
              <a:t>anahtar nokta</a:t>
            </a:r>
            <a:r>
              <a:rPr lang="tr-TR" sz="2000" b="1" i="1" dirty="0"/>
              <a:t>; </a:t>
            </a:r>
            <a:r>
              <a:rPr lang="tr-TR" sz="2000" i="1" u="sng" dirty="0" err="1">
                <a:solidFill>
                  <a:schemeClr val="tx1"/>
                </a:solidFill>
              </a:rPr>
              <a:t>mukazal</a:t>
            </a:r>
            <a:r>
              <a:rPr lang="tr-TR" sz="2000" i="1" u="sng" dirty="0">
                <a:solidFill>
                  <a:schemeClr val="tx1"/>
                </a:solidFill>
              </a:rPr>
              <a:t> </a:t>
            </a:r>
            <a:r>
              <a:rPr lang="tr-TR" sz="2000" i="1" u="sng" dirty="0" err="1">
                <a:solidFill>
                  <a:schemeClr val="tx1"/>
                </a:solidFill>
              </a:rPr>
              <a:t>membran</a:t>
            </a:r>
            <a:r>
              <a:rPr lang="tr-TR" sz="2000" i="1" u="sng" dirty="0">
                <a:solidFill>
                  <a:schemeClr val="tx1"/>
                </a:solidFill>
              </a:rPr>
              <a:t> temas</a:t>
            </a:r>
            <a:r>
              <a:rPr lang="tr-TR" sz="2000" dirty="0">
                <a:solidFill>
                  <a:schemeClr val="tx1"/>
                </a:solidFill>
              </a:rPr>
              <a:t>) </a:t>
            </a:r>
          </a:p>
          <a:p>
            <a:endParaRPr lang="tr-TR" sz="2000" dirty="0"/>
          </a:p>
          <a:p>
            <a:r>
              <a:rPr lang="tr-TR" sz="2000" dirty="0">
                <a:solidFill>
                  <a:schemeClr val="tx1"/>
                </a:solidFill>
              </a:rPr>
              <a:t>Radyoterapi ve/veya Kemoterapinin ilk günü başlayıp tedavi bitiminden 2 hafta sonrasına kadar</a:t>
            </a:r>
          </a:p>
          <a:p>
            <a:r>
              <a:rPr lang="tr-TR" sz="2000" dirty="0">
                <a:solidFill>
                  <a:schemeClr val="tx1"/>
                </a:solidFill>
              </a:rPr>
              <a:t>Glutamin diğer </a:t>
            </a:r>
            <a:r>
              <a:rPr lang="tr-TR" sz="2000" dirty="0" err="1">
                <a:solidFill>
                  <a:schemeClr val="tx1"/>
                </a:solidFill>
              </a:rPr>
              <a:t>aa</a:t>
            </a:r>
            <a:r>
              <a:rPr lang="tr-TR" sz="2000" dirty="0">
                <a:solidFill>
                  <a:schemeClr val="tx1"/>
                </a:solidFill>
              </a:rPr>
              <a:t> karşılaştırıldığında prolifere olan hücreler için benzersiz bir enerji kaynağı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r>
              <a:rPr lang="tr-TR" sz="2000" dirty="0">
                <a:solidFill>
                  <a:schemeClr val="tx1"/>
                </a:solidFill>
              </a:rPr>
              <a:t>Glutamin kullanımının normal hücreler ile karşılaştırıldığında kanser hücrelerinin   5-10 kat fazla olduğu gösterilmiş</a:t>
            </a:r>
          </a:p>
          <a:p>
            <a:endParaRPr lang="tr-TR" sz="2000" dirty="0">
              <a:solidFill>
                <a:schemeClr val="tx1"/>
              </a:solidFill>
            </a:endParaRPr>
          </a:p>
          <a:p>
            <a:r>
              <a:rPr lang="tr-TR" sz="2000" dirty="0">
                <a:solidFill>
                  <a:schemeClr val="tx1"/>
                </a:solidFill>
              </a:rPr>
              <a:t>Glutamin tümör progresyonu ve sonuçları olumsuz etkileyebilir; </a:t>
            </a:r>
            <a:r>
              <a:rPr lang="tr-TR" sz="2000" b="1" i="1" u="sng" dirty="0">
                <a:solidFill>
                  <a:srgbClr val="C00000"/>
                </a:solidFill>
              </a:rPr>
              <a:t>EVET, OLASIDIR</a:t>
            </a:r>
          </a:p>
          <a:p>
            <a:endParaRPr lang="tr-TR" sz="2000" b="1" i="1" u="sng" dirty="0"/>
          </a:p>
          <a:p>
            <a:r>
              <a:rPr lang="tr-TR" sz="2000" b="1" i="1" u="sng" dirty="0">
                <a:solidFill>
                  <a:srgbClr val="C00000"/>
                </a:solidFill>
              </a:rPr>
              <a:t>Tümör büyümesi üzerine olumsuz etkisi olabileceği </a:t>
            </a:r>
            <a:r>
              <a:rPr lang="tr-TR" sz="2000" dirty="0">
                <a:solidFill>
                  <a:schemeClr val="tx1"/>
                </a:solidFill>
              </a:rPr>
              <a:t>yani güvenlik şüpheleri</a:t>
            </a:r>
            <a:endParaRPr lang="tr-TR" sz="2000" b="1" i="1" u="sng" dirty="0">
              <a:solidFill>
                <a:schemeClr val="tx1"/>
              </a:solidFill>
            </a:endParaRPr>
          </a:p>
          <a:p>
            <a:endParaRPr lang="tr-TR" sz="2000" dirty="0">
              <a:solidFill>
                <a:schemeClr val="tx1"/>
              </a:solidFill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7312597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585" y="546382"/>
            <a:ext cx="5684088" cy="122743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03" y="1773815"/>
            <a:ext cx="8727210" cy="5079432"/>
          </a:xfrm>
          <a:prstGeom prst="rect">
            <a:avLst/>
          </a:prstGeom>
        </p:spPr>
      </p:pic>
      <p:sp>
        <p:nvSpPr>
          <p:cNvPr id="4" name="İçerik Yer Tutucusu 2"/>
          <p:cNvSpPr txBox="1">
            <a:spLocks/>
          </p:cNvSpPr>
          <p:nvPr/>
        </p:nvSpPr>
        <p:spPr>
          <a:xfrm>
            <a:off x="9263813" y="684991"/>
            <a:ext cx="2704034" cy="321945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600" b="1" dirty="0">
                <a:solidFill>
                  <a:schemeClr val="accent1">
                    <a:lumMod val="75000"/>
                  </a:schemeClr>
                </a:solidFill>
              </a:rPr>
              <a:t>Lokal-ileri evre NSCLC hastalarında inflamasyon ve oksidatif stres olduğu gösterilmiş</a:t>
            </a:r>
            <a:endParaRPr lang="tr-TR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r>
              <a:rPr lang="tr-TR" sz="1200" dirty="0">
                <a:solidFill>
                  <a:schemeClr val="tx1"/>
                </a:solidFill>
              </a:rPr>
              <a:t>Sadece kürlerinden </a:t>
            </a:r>
            <a:r>
              <a:rPr lang="tr-TR" sz="1200" dirty="0" err="1">
                <a:solidFill>
                  <a:schemeClr val="tx1"/>
                </a:solidFill>
              </a:rPr>
              <a:t>KT’de</a:t>
            </a:r>
            <a:r>
              <a:rPr lang="tr-TR" sz="1200" dirty="0">
                <a:solidFill>
                  <a:schemeClr val="tx1"/>
                </a:solidFill>
              </a:rPr>
              <a:t> 5 gün önce </a:t>
            </a:r>
            <a:r>
              <a:rPr lang="tr-TR" sz="1200" dirty="0" err="1">
                <a:solidFill>
                  <a:schemeClr val="tx1"/>
                </a:solidFill>
              </a:rPr>
              <a:t>immunonutrisyona</a:t>
            </a:r>
            <a:r>
              <a:rPr lang="tr-TR" sz="1200" dirty="0">
                <a:solidFill>
                  <a:schemeClr val="tx1"/>
                </a:solidFill>
              </a:rPr>
              <a:t> başlanmış, </a:t>
            </a:r>
            <a:r>
              <a:rPr lang="tr-TR" sz="1200" dirty="0" err="1">
                <a:solidFill>
                  <a:schemeClr val="tx1"/>
                </a:solidFill>
              </a:rPr>
              <a:t>inflamasyona</a:t>
            </a:r>
            <a:r>
              <a:rPr lang="tr-TR" sz="1200" dirty="0">
                <a:solidFill>
                  <a:schemeClr val="tx1"/>
                </a:solidFill>
              </a:rPr>
              <a:t> olumlu etki bildirilmiş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" name="Sağ Ok 4"/>
          <p:cNvSpPr/>
          <p:nvPr/>
        </p:nvSpPr>
        <p:spPr>
          <a:xfrm>
            <a:off x="8866910" y="2522288"/>
            <a:ext cx="422367" cy="1565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9363427" y="3557269"/>
            <a:ext cx="2704034" cy="2263058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200" dirty="0" err="1">
                <a:solidFill>
                  <a:schemeClr val="tx1"/>
                </a:solidFill>
              </a:rPr>
              <a:t>KRT’den</a:t>
            </a:r>
            <a:r>
              <a:rPr lang="tr-TR" sz="1200" dirty="0">
                <a:solidFill>
                  <a:schemeClr val="tx1"/>
                </a:solidFill>
              </a:rPr>
              <a:t> 5 gün önce </a:t>
            </a:r>
            <a:r>
              <a:rPr lang="tr-TR" sz="1200" dirty="0" err="1">
                <a:solidFill>
                  <a:schemeClr val="tx1"/>
                </a:solidFill>
              </a:rPr>
              <a:t>immunonutrisyona</a:t>
            </a:r>
            <a:r>
              <a:rPr lang="tr-TR" sz="1200" dirty="0">
                <a:solidFill>
                  <a:schemeClr val="tx1"/>
                </a:solidFill>
              </a:rPr>
              <a:t> başlanmış, sonuna kadar</a:t>
            </a:r>
          </a:p>
          <a:p>
            <a:endParaRPr lang="tr-TR" dirty="0"/>
          </a:p>
        </p:txBody>
      </p:sp>
      <p:sp>
        <p:nvSpPr>
          <p:cNvPr id="7" name="Sağ Ok 6"/>
          <p:cNvSpPr/>
          <p:nvPr/>
        </p:nvSpPr>
        <p:spPr>
          <a:xfrm>
            <a:off x="8866910" y="3732072"/>
            <a:ext cx="461686" cy="1361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9363427" y="5340723"/>
            <a:ext cx="2704034" cy="2263058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200" dirty="0">
                <a:solidFill>
                  <a:schemeClr val="tx1"/>
                </a:solidFill>
              </a:rPr>
              <a:t>KRT boyunca </a:t>
            </a:r>
          </a:p>
          <a:p>
            <a:endParaRPr lang="tr-TR" dirty="0"/>
          </a:p>
        </p:txBody>
      </p:sp>
      <p:sp>
        <p:nvSpPr>
          <p:cNvPr id="9" name="Sağ Ok 8"/>
          <p:cNvSpPr/>
          <p:nvPr/>
        </p:nvSpPr>
        <p:spPr>
          <a:xfrm flipV="1">
            <a:off x="8821784" y="5551352"/>
            <a:ext cx="512617" cy="1428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910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8E4C98F7-1C1C-C9FA-4E16-6C6A71701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2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RADYOTERAPİDE NUTRİSYONEL MÜDAHELE; ESPEN ÖNERİLERİ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BDF217A-148A-02B1-D8C6-53ACE9522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7" y="1869662"/>
            <a:ext cx="11815538" cy="446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018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9043ED-EED4-438B-A21C-4B4A0302FA4C}"/>
              </a:ext>
            </a:extLst>
          </p:cNvPr>
          <p:cNvSpPr txBox="1"/>
          <p:nvPr/>
        </p:nvSpPr>
        <p:spPr>
          <a:xfrm>
            <a:off x="583765" y="45000"/>
            <a:ext cx="110683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MALNÜTR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SYONA KAR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Ş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 ÖNER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LEN FARMAKONÜTR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YENTLER VE A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J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ANLAR HANG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LER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D</a:t>
            </a: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İ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ea typeface="+mj-ea"/>
                <a:cs typeface="+mj-cs"/>
              </a:rPr>
              <a:t>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F6D34-0C0B-4B78-A621-281AB3E5D7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84"/>
          <a:stretch/>
        </p:blipFill>
        <p:spPr>
          <a:xfrm>
            <a:off x="43927" y="1470212"/>
            <a:ext cx="11851643" cy="40180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107831-8928-4092-B554-5A5CCD320B59}"/>
              </a:ext>
            </a:extLst>
          </p:cNvPr>
          <p:cNvSpPr txBox="1"/>
          <p:nvPr/>
        </p:nvSpPr>
        <p:spPr>
          <a:xfrm>
            <a:off x="386543" y="6127511"/>
            <a:ext cx="60932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solidFill>
                  <a:srgbClr val="002060"/>
                </a:solidFill>
              </a:defRPr>
            </a:lvl1pPr>
          </a:lstStyle>
          <a:p>
            <a:r>
              <a:rPr lang="en-GB" dirty="0" err="1"/>
              <a:t>Muscaritoli</a:t>
            </a:r>
            <a:r>
              <a:rPr lang="en-GB" dirty="0"/>
              <a:t> M, Arends J, Bachmann P. Et al. (2021) J Clinical Nutrition (2021):40; 2898-2913.</a:t>
            </a:r>
          </a:p>
        </p:txBody>
      </p:sp>
    </p:spTree>
    <p:extLst>
      <p:ext uri="{BB962C8B-B14F-4D97-AF65-F5344CB8AC3E}">
        <p14:creationId xmlns:p14="http://schemas.microsoft.com/office/powerpoint/2010/main" val="2049328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39573B9-D655-F106-35D9-3FC36D607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6" y="789809"/>
            <a:ext cx="3470510" cy="240223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F0076B4-79FC-1808-4924-5420F7AC7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032" y="1239178"/>
            <a:ext cx="3559200" cy="206878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FACB9E5-DE21-4F81-62A1-7DBA47FBE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51" y="3802814"/>
            <a:ext cx="3402598" cy="2005801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1E43EF94-FDE8-F227-995D-D2CC85945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4666" y="296750"/>
            <a:ext cx="3765374" cy="1976821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16179158-BF17-FFCC-ABCD-EFFCF626CA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579" y="3084021"/>
            <a:ext cx="3332073" cy="1463520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208B3700-5659-0B51-586D-8FA19D0D0A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7742" y="4083952"/>
            <a:ext cx="3402598" cy="1443526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785833A7-59D9-DBE8-243F-46ABB20BCE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8629" y="5357993"/>
            <a:ext cx="3559200" cy="132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310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764BAF-43AE-459F-B99C-0B0922B94B64}"/>
              </a:ext>
            </a:extLst>
          </p:cNvPr>
          <p:cNvSpPr txBox="1"/>
          <p:nvPr/>
        </p:nvSpPr>
        <p:spPr>
          <a:xfrm>
            <a:off x="613611" y="157030"/>
            <a:ext cx="8001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KANSER + H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PERGL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SEM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: TÜMÖR ÜZER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NE ETK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</a:t>
            </a: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endParaRPr lang="en-GB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AC2FF5-F47E-4B12-A9F1-3439D1ADF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43" y="902328"/>
            <a:ext cx="9266290" cy="48568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9722B8-1E0D-4AFA-B861-8CEA24CE2B86}"/>
              </a:ext>
            </a:extLst>
          </p:cNvPr>
          <p:cNvSpPr txBox="1"/>
          <p:nvPr/>
        </p:nvSpPr>
        <p:spPr>
          <a:xfrm>
            <a:off x="517357" y="6095818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1. Duan W. et al. 2014. Biomed Res Int. 2014:461917.</a:t>
            </a:r>
          </a:p>
        </p:txBody>
      </p:sp>
    </p:spTree>
    <p:extLst>
      <p:ext uri="{BB962C8B-B14F-4D97-AF65-F5344CB8AC3E}">
        <p14:creationId xmlns:p14="http://schemas.microsoft.com/office/powerpoint/2010/main" val="2179483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CEA9A6-C5B6-4B52-BFB5-7D378DA7F4C7}"/>
              </a:ext>
            </a:extLst>
          </p:cNvPr>
          <p:cNvSpPr txBox="1"/>
          <p:nvPr/>
        </p:nvSpPr>
        <p:spPr>
          <a:xfrm>
            <a:off x="575109" y="76283"/>
            <a:ext cx="113172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DM OLAN, NSCLC HASTALARDA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İ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Y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GL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SEM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 KONTROL, SA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Ğ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KALIM YARARI SA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Ğ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LAYAB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İ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542369-0057-402A-8E8A-F39ED95AB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0" y="1180786"/>
            <a:ext cx="11317279" cy="449642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C02D99-E6FE-4353-88E0-AF5CA7B3E770}"/>
              </a:ext>
            </a:extLst>
          </p:cNvPr>
          <p:cNvSpPr txBox="1"/>
          <p:nvPr/>
        </p:nvSpPr>
        <p:spPr>
          <a:xfrm>
            <a:off x="437360" y="6163195"/>
            <a:ext cx="609760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1. Zeng X. et al. 2020. Cancer Medicine;9:902–911.</a:t>
            </a:r>
          </a:p>
        </p:txBody>
      </p:sp>
    </p:spTree>
    <p:extLst>
      <p:ext uri="{BB962C8B-B14F-4D97-AF65-F5344CB8AC3E}">
        <p14:creationId xmlns:p14="http://schemas.microsoft.com/office/powerpoint/2010/main" val="14448947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REFEEDİNG SENDROMU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52282"/>
            <a:ext cx="10515600" cy="4724681"/>
          </a:xfrm>
        </p:spPr>
        <p:txBody>
          <a:bodyPr>
            <a:noAutofit/>
          </a:bodyPr>
          <a:lstStyle/>
          <a:p>
            <a:r>
              <a:rPr lang="tr-TR" sz="2000" dirty="0">
                <a:solidFill>
                  <a:schemeClr val="tx1"/>
                </a:solidFill>
              </a:rPr>
              <a:t>Uzun süreli </a:t>
            </a:r>
            <a:r>
              <a:rPr lang="tr-TR" sz="2000" dirty="0" err="1">
                <a:solidFill>
                  <a:schemeClr val="tx1"/>
                </a:solidFill>
              </a:rPr>
              <a:t>nutrisyonel</a:t>
            </a:r>
            <a:r>
              <a:rPr lang="tr-TR" sz="2000" dirty="0">
                <a:solidFill>
                  <a:schemeClr val="tx1"/>
                </a:solidFill>
              </a:rPr>
              <a:t> bozukluk görülen hastalarda </a:t>
            </a:r>
            <a:r>
              <a:rPr lang="tr-TR" sz="2000" dirty="0" err="1">
                <a:solidFill>
                  <a:schemeClr val="tx1"/>
                </a:solidFill>
              </a:rPr>
              <a:t>enteral</a:t>
            </a:r>
            <a:r>
              <a:rPr lang="tr-TR" sz="2000" dirty="0">
                <a:solidFill>
                  <a:schemeClr val="tx1"/>
                </a:solidFill>
              </a:rPr>
              <a:t> veya </a:t>
            </a:r>
            <a:r>
              <a:rPr lang="tr-TR" sz="2000" dirty="0" err="1">
                <a:solidFill>
                  <a:schemeClr val="tx1"/>
                </a:solidFill>
              </a:rPr>
              <a:t>parenteral</a:t>
            </a:r>
            <a:r>
              <a:rPr lang="tr-TR" sz="2000" dirty="0">
                <a:solidFill>
                  <a:schemeClr val="tx1"/>
                </a:solidFill>
              </a:rPr>
              <a:t> yolla hızlı beslenme sonrasında sıvı elektrolit bozulmasıyla meydana gelir</a:t>
            </a:r>
          </a:p>
          <a:p>
            <a:r>
              <a:rPr lang="tr-TR" sz="2000" dirty="0">
                <a:solidFill>
                  <a:schemeClr val="tx1"/>
                </a:solidFill>
              </a:rPr>
              <a:t>Neden olan temel </a:t>
            </a:r>
            <a:r>
              <a:rPr lang="tr-TR" sz="2000" dirty="0" err="1">
                <a:solidFill>
                  <a:schemeClr val="tx1"/>
                </a:solidFill>
              </a:rPr>
              <a:t>elektrolik</a:t>
            </a:r>
            <a:r>
              <a:rPr lang="tr-TR" sz="2000" dirty="0">
                <a:solidFill>
                  <a:schemeClr val="tx1"/>
                </a:solidFill>
              </a:rPr>
              <a:t> bozukluğu;    </a:t>
            </a:r>
            <a:r>
              <a:rPr lang="tr-TR" sz="2000" b="1" i="1" dirty="0">
                <a:solidFill>
                  <a:srgbClr val="C00000"/>
                </a:solidFill>
              </a:rPr>
              <a:t>HİPOFOSFATEMİ</a:t>
            </a:r>
            <a:r>
              <a:rPr lang="tr-TR" sz="2000" b="1" i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/>
                </a:solidFill>
              </a:rPr>
              <a:t>				 	</a:t>
            </a:r>
            <a:r>
              <a:rPr lang="tr-TR" sz="2000" dirty="0" err="1">
                <a:solidFill>
                  <a:srgbClr val="C00000"/>
                </a:solidFill>
              </a:rPr>
              <a:t>Na</a:t>
            </a:r>
            <a:r>
              <a:rPr lang="tr-TR" sz="2000" dirty="0">
                <a:solidFill>
                  <a:srgbClr val="C00000"/>
                </a:solidFill>
              </a:rPr>
              <a:t> ve sıvı dengesi, 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					</a:t>
            </a:r>
            <a:r>
              <a:rPr lang="tr-TR" sz="2000" dirty="0" err="1">
                <a:solidFill>
                  <a:srgbClr val="C00000"/>
                </a:solidFill>
              </a:rPr>
              <a:t>Glükoz</a:t>
            </a:r>
            <a:r>
              <a:rPr lang="tr-TR" sz="2000" dirty="0">
                <a:solidFill>
                  <a:srgbClr val="C00000"/>
                </a:solidFill>
              </a:rPr>
              <a:t>, yağ ve protein metabolizmasında bozukluk,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			                      	Tiamin  (B1 </a:t>
            </a:r>
            <a:r>
              <a:rPr lang="tr-TR" sz="2000" dirty="0" err="1">
                <a:solidFill>
                  <a:srgbClr val="C00000"/>
                </a:solidFill>
              </a:rPr>
              <a:t>vit</a:t>
            </a:r>
            <a:r>
              <a:rPr lang="tr-TR" sz="2000" dirty="0">
                <a:solidFill>
                  <a:srgbClr val="C00000"/>
                </a:solidFill>
              </a:rPr>
              <a:t>.) eksikliği, </a:t>
            </a:r>
          </a:p>
          <a:p>
            <a:pPr marL="0" indent="0">
              <a:buNone/>
            </a:pPr>
            <a:r>
              <a:rPr lang="tr-TR" sz="2000" dirty="0">
                <a:solidFill>
                  <a:srgbClr val="C00000"/>
                </a:solidFill>
              </a:rPr>
              <a:t>					Hipokalemi ve Hipomagnezemi eşlik edebilir</a:t>
            </a:r>
            <a:endParaRPr lang="tr-TR" sz="2000" dirty="0">
              <a:solidFill>
                <a:schemeClr val="tx1"/>
              </a:solidFill>
            </a:endParaRPr>
          </a:p>
          <a:p>
            <a:r>
              <a:rPr lang="tr-TR" sz="2000" dirty="0" err="1">
                <a:solidFill>
                  <a:schemeClr val="tx1"/>
                </a:solidFill>
              </a:rPr>
              <a:t>Hormonal</a:t>
            </a:r>
            <a:r>
              <a:rPr lang="tr-TR" sz="2000" dirty="0">
                <a:solidFill>
                  <a:schemeClr val="tx1"/>
                </a:solidFill>
              </a:rPr>
              <a:t> ve metabolik </a:t>
            </a:r>
            <a:r>
              <a:rPr lang="tr-TR" sz="2000" dirty="0" err="1">
                <a:solidFill>
                  <a:schemeClr val="tx1"/>
                </a:solidFill>
              </a:rPr>
              <a:t>komp</a:t>
            </a:r>
            <a:r>
              <a:rPr lang="tr-TR" sz="2000" dirty="0">
                <a:solidFill>
                  <a:schemeClr val="tx1"/>
                </a:solidFill>
              </a:rPr>
              <a:t>. ek olarak, ciddi kardiyak ve nörolojik komplikasyonlar görülebilir </a:t>
            </a:r>
          </a:p>
          <a:p>
            <a:r>
              <a:rPr lang="tr-TR" sz="2000" dirty="0">
                <a:solidFill>
                  <a:schemeClr val="tx1"/>
                </a:solidFill>
              </a:rPr>
              <a:t>5 günden uzun süre ciddi beslenme bozukluğu yaşayan hastalarda tekrar beslenmeye başlarken ilk 2 gün hesaplanan ihtiyacın yarısından fazlası verilmemeli</a:t>
            </a:r>
          </a:p>
          <a:p>
            <a:r>
              <a:rPr lang="tr-TR" sz="2000" dirty="0">
                <a:solidFill>
                  <a:schemeClr val="tx1"/>
                </a:solidFill>
              </a:rPr>
              <a:t>Eğer ihtiyaç çok ciddi ise, başlangıç enerji miktarı 5-10 kcal/kg/gün geçmemeli ve 4-7 gün aralarla yavaş yavaş tam enerji düzeyine kadar arttırılmalı</a:t>
            </a:r>
          </a:p>
          <a:p>
            <a:r>
              <a:rPr lang="tr-TR" sz="2000" dirty="0">
                <a:solidFill>
                  <a:schemeClr val="tx1"/>
                </a:solidFill>
              </a:rPr>
              <a:t>Hastaya mutlaka B1 vitamini (200-300 mg) verilmeli, sıvı elektrolit ve klinik takibi yapılmalı </a:t>
            </a:r>
          </a:p>
          <a:p>
            <a:endParaRPr lang="tr-T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936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D1D3B-0238-48AB-928A-E1435637E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AKCİĞER KANSERİNDE NUTRİSYONEL TEDAVİNİN KLİNİK SONUÇLARA ETKİSİ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2CD3A0-8EDB-4DAE-9F65-F6B77646B009}"/>
              </a:ext>
            </a:extLst>
          </p:cNvPr>
          <p:cNvSpPr txBox="1"/>
          <p:nvPr/>
        </p:nvSpPr>
        <p:spPr>
          <a:xfrm>
            <a:off x="2964900" y="2602650"/>
            <a:ext cx="7458550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>
                <a:solidFill>
                  <a:schemeClr val="bg2">
                    <a:lumMod val="25000"/>
                  </a:schemeClr>
                </a:solidFill>
                <a:latin typeface="Lato Regular"/>
              </a:rPr>
              <a:t>P</a:t>
            </a:r>
            <a:r>
              <a:rPr kumimoji="0" lang="tr-TR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ost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-op komplikasyonlarda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%50’ye kadar azalma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>
                <a:solidFill>
                  <a:schemeClr val="bg2">
                    <a:lumMod val="25000"/>
                  </a:schemeClr>
                </a:solidFill>
                <a:latin typeface="Lato Regular"/>
              </a:rPr>
              <a:t>H</a:t>
            </a:r>
            <a:r>
              <a:rPr kumimoji="0" lang="tr-TR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astanede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kalış </a:t>
            </a:r>
            <a:r>
              <a:rPr kumimoji="0" lang="tr-TR" sz="16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süresinde azalma</a:t>
            </a:r>
            <a:endParaRPr lang="tr-TR" sz="1600" baseline="30000" dirty="0">
              <a:solidFill>
                <a:schemeClr val="bg2">
                  <a:lumMod val="25000"/>
                </a:schemeClr>
              </a:solidFill>
              <a:latin typeface="Lato Regula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tr-TR" sz="1600" dirty="0">
                <a:solidFill>
                  <a:srgbClr val="C00000"/>
                </a:solidFill>
                <a:latin typeface="Lato Regular"/>
              </a:rPr>
              <a:t>K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EMORADYOTERAPİ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sürecinde plan dışı hastane başvurularında azalma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Erken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destek ile artmış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RADYOTERAPİ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40106C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uyumluluğu</a:t>
            </a:r>
            <a:endParaRPr kumimoji="0" lang="nl-NL" sz="1600" b="0" i="0" u="none" strike="noStrike" kern="1200" cap="none" spc="0" normalizeH="0" baseline="3000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3000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2BF74C-7C93-45C1-B418-DE17561C4252}"/>
              </a:ext>
            </a:extLst>
          </p:cNvPr>
          <p:cNvSpPr/>
          <p:nvPr/>
        </p:nvSpPr>
        <p:spPr>
          <a:xfrm>
            <a:off x="2964901" y="4421131"/>
            <a:ext cx="77210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müdahale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ve kilo alımı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Akc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. 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Ca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 hastalarında daha iyi sağkalım ile ilişkili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E62FBC-44B2-4C93-8A2F-81341D0E1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593"/>
          <a:stretch/>
        </p:blipFill>
        <p:spPr>
          <a:xfrm>
            <a:off x="1314265" y="3455045"/>
            <a:ext cx="683212" cy="7134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63965D-507C-4151-BA01-1BE1CB5370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9624"/>
          <a:stretch/>
        </p:blipFill>
        <p:spPr>
          <a:xfrm>
            <a:off x="1320857" y="2075703"/>
            <a:ext cx="676620" cy="7379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BA3A4E-4D56-4D13-96D5-581F91A10852}"/>
              </a:ext>
            </a:extLst>
          </p:cNvPr>
          <p:cNvSpPr txBox="1"/>
          <p:nvPr/>
        </p:nvSpPr>
        <p:spPr>
          <a:xfrm>
            <a:off x="2964901" y="1691878"/>
            <a:ext cx="80701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Tedavi sırasında </a:t>
            </a:r>
            <a:r>
              <a:rPr kumimoji="0" lang="tr-TR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Nutrisyonel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destek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YAŞAM KALİTESİNİNİ 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iyileştirir</a:t>
            </a:r>
            <a:endParaRPr kumimoji="0" lang="nl-NL" sz="1600" b="0" i="0" u="none" strike="noStrike" kern="1200" cap="none" spc="0" normalizeH="0" baseline="3000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40106C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1EA30E-E700-44FD-8B93-D6F6913F5B29}"/>
              </a:ext>
            </a:extLst>
          </p:cNvPr>
          <p:cNvSpPr/>
          <p:nvPr/>
        </p:nvSpPr>
        <p:spPr>
          <a:xfrm>
            <a:off x="1959" y="6050405"/>
            <a:ext cx="498666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 </a:t>
            </a:r>
            <a:r>
              <a:rPr kumimoji="0" lang="da-DK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Baldwin et al, 2012 J Natl Cancer Inst;104(5):371-85</a:t>
            </a:r>
            <a:endParaRPr kumimoji="0" lang="da-DK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2 </a:t>
            </a:r>
            <a:r>
              <a: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van der </a:t>
            </a:r>
            <a:r>
              <a:rPr kumimoji="0" lang="nl-NL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Schueren</a:t>
            </a:r>
            <a:r>
              <a: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al, 2018 Ann </a:t>
            </a:r>
            <a:r>
              <a:rPr kumimoji="0" lang="nl-NL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Oncol</a:t>
            </a:r>
            <a:r>
              <a: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 1;29(5):1141-53 </a:t>
            </a:r>
            <a:endParaRPr kumimoji="0" lang="nl-NL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3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Kabata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 et al, 2015 Support Care Cancer; 23(2):365-70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4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Burden et al, 2017 J Cachexia Sarcopenia Muscle; 8(3):437–46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5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Maňásek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V, et al. 1016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Onkol.;29(5):351-357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64D755-FF65-49C9-8E78-98DCBD77D50E}"/>
              </a:ext>
            </a:extLst>
          </p:cNvPr>
          <p:cNvSpPr/>
          <p:nvPr/>
        </p:nvSpPr>
        <p:spPr>
          <a:xfrm>
            <a:off x="3774472" y="6050405"/>
            <a:ext cx="44455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6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Odelli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al. 2005, Clinical Oncology 17:639-645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7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Paccagnella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al, 2010 Support Care Cancer 18:837-845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8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Cox et al, 2016, </a:t>
            </a: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 J Cancer.115(2):172-7 </a:t>
            </a:r>
            <a:endParaRPr kumimoji="0" lang="sv-SE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9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Trestini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 et al., 2018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J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Nutr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72(5):772-779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10 </a:t>
            </a:r>
            <a:r>
              <a: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kumimoji="0" lang="nl-NL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Waele</a:t>
            </a:r>
            <a:r>
              <a:rPr kumimoji="0" lang="nl-NL" sz="9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al, 2015 Appetite;91:298-301.</a:t>
            </a:r>
            <a:endParaRPr kumimoji="0" lang="nl-NL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62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31AE7-E6C8-4BCE-BC04-8565C51B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/>
          <a:p>
            <a:r>
              <a:rPr lang="tr-TR" sz="3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ESPEN KANSER VE BESLENME KILAVUZU: KİLİT NOKTALAR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22B2AE-F7D6-4482-8316-31DF0888DAD8}"/>
              </a:ext>
            </a:extLst>
          </p:cNvPr>
          <p:cNvSpPr txBox="1"/>
          <p:nvPr/>
        </p:nvSpPr>
        <p:spPr>
          <a:xfrm>
            <a:off x="1859022" y="1219200"/>
            <a:ext cx="1760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089C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Erken tarama ve 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089C9"/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monitorizasyon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2089C9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B34506-ECC1-4500-99AD-F3F30E57130C}"/>
              </a:ext>
            </a:extLst>
          </p:cNvPr>
          <p:cNvSpPr txBox="1"/>
          <p:nvPr/>
        </p:nvSpPr>
        <p:spPr>
          <a:xfrm>
            <a:off x="1655754" y="2949327"/>
            <a:ext cx="2256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089C9">
                    <a:lumMod val="75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Enerji ve protein ihtiyacının belirlenmesi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2089C9">
                  <a:lumMod val="75000"/>
                </a:srgb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B6C44C6D-92D0-4CCD-A295-2669CBC242C7}"/>
              </a:ext>
            </a:extLst>
          </p:cNvPr>
          <p:cNvSpPr/>
          <p:nvPr/>
        </p:nvSpPr>
        <p:spPr>
          <a:xfrm>
            <a:off x="2510863" y="2180301"/>
            <a:ext cx="457200" cy="431652"/>
          </a:xfrm>
          <a:prstGeom prst="downArrow">
            <a:avLst/>
          </a:prstGeom>
          <a:solidFill>
            <a:srgbClr val="40106C">
              <a:lumMod val="75000"/>
            </a:srgbClr>
          </a:solidFill>
          <a:ln w="9525" cap="flat" cmpd="sng" algn="ctr">
            <a:solidFill>
              <a:srgbClr val="40106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86FDA71-C124-475D-AA3B-72E5233E5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9382" y="274880"/>
            <a:ext cx="961931" cy="96910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940190A-7660-4967-A58C-E1F739ABC99C}"/>
              </a:ext>
            </a:extLst>
          </p:cNvPr>
          <p:cNvSpPr txBox="1"/>
          <p:nvPr/>
        </p:nvSpPr>
        <p:spPr>
          <a:xfrm>
            <a:off x="1763011" y="4889583"/>
            <a:ext cx="19714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2089C9">
                    <a:lumMod val="50000"/>
                  </a:srgb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Hastanın klinik durumuna göre müdahale stratejisinin belirlenmesi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2089C9">
                  <a:lumMod val="50000"/>
                </a:srgb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D5D22C54-AEA0-466C-8AD0-AE7B99C786AF}"/>
              </a:ext>
            </a:extLst>
          </p:cNvPr>
          <p:cNvSpPr/>
          <p:nvPr/>
        </p:nvSpPr>
        <p:spPr>
          <a:xfrm>
            <a:off x="2510863" y="4354178"/>
            <a:ext cx="457200" cy="462163"/>
          </a:xfrm>
          <a:prstGeom prst="downArrow">
            <a:avLst/>
          </a:prstGeom>
          <a:solidFill>
            <a:srgbClr val="40106C">
              <a:lumMod val="75000"/>
            </a:srgbClr>
          </a:solidFill>
          <a:ln w="9525" cap="flat" cmpd="sng" algn="ctr">
            <a:solidFill>
              <a:srgbClr val="40106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C3FA5DA-4127-4A39-9E83-246E039BD861}"/>
              </a:ext>
            </a:extLst>
          </p:cNvPr>
          <p:cNvSpPr txBox="1"/>
          <p:nvPr/>
        </p:nvSpPr>
        <p:spPr>
          <a:xfrm>
            <a:off x="3988219" y="1243989"/>
            <a:ext cx="512303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B1-1 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Tarama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“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bozuklukların erken dönemde saptanması için tanı anından itibaren düzenli olarak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alımın, kilo değişikliği ve 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VKİ’nin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 değerlendirilmesini ve düzenli aralıklarla tekrarlanması önerilmektedir’’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05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highlight>
                  <a:srgbClr val="F8F8F8"/>
                </a:highlight>
                <a:uLnTx/>
                <a:uFillTx/>
                <a:latin typeface="Lato Regular"/>
                <a:ea typeface="+mn-ea"/>
                <a:cs typeface="+mn-cs"/>
              </a:rPr>
              <a:t>GÜÇLÜ ÖNERİ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highlight>
                <a:srgbClr val="F8F8F8"/>
              </a:highlight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B14006-29EE-484E-8689-14E856D017BD}"/>
              </a:ext>
            </a:extLst>
          </p:cNvPr>
          <p:cNvSpPr txBox="1"/>
          <p:nvPr/>
        </p:nvSpPr>
        <p:spPr>
          <a:xfrm>
            <a:off x="4039148" y="2514600"/>
            <a:ext cx="63908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B2-1 Ener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ji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İhtiyacı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“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Kişisel olarak ölçülmediği durumlarda sağlıklı bireylere benzer şekilde </a:t>
            </a: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25-30 </a:t>
            </a:r>
            <a:r>
              <a:rPr kumimoji="0" lang="tr-TR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kkal</a:t>
            </a: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/kg/gün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‘’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GÜÇLÜ ÖNERİ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FA189D-F65A-433E-BF6E-A4A11BD27445}"/>
              </a:ext>
            </a:extLst>
          </p:cNvPr>
          <p:cNvSpPr txBox="1"/>
          <p:nvPr/>
        </p:nvSpPr>
        <p:spPr>
          <a:xfrm>
            <a:off x="4039148" y="3401491"/>
            <a:ext cx="63545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B2-2 Protein 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İhtiyacı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“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Protein alımı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1 g/kg/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gün üzerinde olmalı ve mümkünse </a:t>
            </a: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1.5 g/kg/gün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çıkılmalı’’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GÜÇLÜ ÖNERİ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2812F0-8931-4A0F-BEFD-870067C5B848}"/>
              </a:ext>
            </a:extLst>
          </p:cNvPr>
          <p:cNvSpPr txBox="1"/>
          <p:nvPr/>
        </p:nvSpPr>
        <p:spPr>
          <a:xfrm>
            <a:off x="4046076" y="4419600"/>
            <a:ext cx="624485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B3-1 </a:t>
            </a: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müdahalenin etkinliği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“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Malnütre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veya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malnütrisyon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riski olan,  yemek yiyebilen hastalara oral alımı artırmak için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müdahale önerilir. Müdahale, beslenme danışmanlığı, besin alımını engelleyen semptomların tedavisi ve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nütrisyonel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süplemanların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önerilmesini içerir’’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endParaRPr kumimoji="0" lang="tr-TR" sz="1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GÜÇLÜ ÖNERİ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56888F-8357-4345-806A-6451D12BD672}"/>
              </a:ext>
            </a:extLst>
          </p:cNvPr>
          <p:cNvSpPr txBox="1"/>
          <p:nvPr/>
        </p:nvSpPr>
        <p:spPr>
          <a:xfrm>
            <a:off x="4046076" y="5487616"/>
            <a:ext cx="66288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B3-3 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Beslenme yolu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“ 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Oral beslenmenin yetersiz kaldığı durumlarda( beslenme danışmanlığı, ONS)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enteral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beslenme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önerilmektadir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.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Enteral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beslenme yetersi veya uygun değilse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parenteral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nütrisyon</a:t>
            </a: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önerilir’’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 </a:t>
            </a: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Lato Regular"/>
                <a:ea typeface="+mn-ea"/>
                <a:cs typeface="+mn-cs"/>
              </a:rPr>
              <a:t>GÜÇLÜ ÖNERİ</a:t>
            </a:r>
            <a:endParaRPr kumimoji="0" lang="nl-NL" sz="12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08BBAD0-2554-4294-8936-D271CA961538}"/>
              </a:ext>
            </a:extLst>
          </p:cNvPr>
          <p:cNvSpPr/>
          <p:nvPr/>
        </p:nvSpPr>
        <p:spPr>
          <a:xfrm>
            <a:off x="1763011" y="1219200"/>
            <a:ext cx="1989988" cy="887858"/>
          </a:xfrm>
          <a:prstGeom prst="roundRect">
            <a:avLst/>
          </a:prstGeom>
          <a:noFill/>
          <a:ln w="9525" cap="flat" cmpd="sng" algn="ctr">
            <a:solidFill>
              <a:srgbClr val="187490">
                <a:lumMod val="60000"/>
                <a:lumOff val="4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D43F794-3149-4418-9D4E-BB36D037FAEB}"/>
              </a:ext>
            </a:extLst>
          </p:cNvPr>
          <p:cNvSpPr/>
          <p:nvPr/>
        </p:nvSpPr>
        <p:spPr>
          <a:xfrm>
            <a:off x="1744469" y="2808579"/>
            <a:ext cx="1989988" cy="1270020"/>
          </a:xfrm>
          <a:prstGeom prst="roundRect">
            <a:avLst/>
          </a:prstGeom>
          <a:noFill/>
          <a:ln w="9525" cap="flat" cmpd="sng" algn="ctr">
            <a:solidFill>
              <a:srgbClr val="187490">
                <a:lumMod val="60000"/>
                <a:lumOff val="4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AC49261-8E4E-40C4-87DF-7B226FC6967F}"/>
              </a:ext>
            </a:extLst>
          </p:cNvPr>
          <p:cNvSpPr/>
          <p:nvPr/>
        </p:nvSpPr>
        <p:spPr>
          <a:xfrm>
            <a:off x="1790418" y="4920868"/>
            <a:ext cx="1989988" cy="1383324"/>
          </a:xfrm>
          <a:prstGeom prst="roundRect">
            <a:avLst/>
          </a:prstGeom>
          <a:noFill/>
          <a:ln w="9525" cap="flat" cmpd="sng" algn="ctr">
            <a:solidFill>
              <a:srgbClr val="187490">
                <a:lumMod val="60000"/>
                <a:lumOff val="4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05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B379486-D6F9-461A-9EC2-DB313D56CF6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6209" y="193476"/>
            <a:ext cx="9251576" cy="39739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chemeClr val="accent1">
                    <a:lumMod val="75000"/>
                  </a:schemeClr>
                </a:solidFill>
              </a:rPr>
              <a:t>    KANSER HASTALARINDA TEDAVİ :PARELEL YOL</a:t>
            </a:r>
            <a:endParaRPr lang="nl-NL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EF3ACF1-6FB3-496A-94BA-44EA5F8558CC}"/>
              </a:ext>
            </a:extLst>
          </p:cNvPr>
          <p:cNvSpPr/>
          <p:nvPr/>
        </p:nvSpPr>
        <p:spPr>
          <a:xfrm>
            <a:off x="24308" y="6481617"/>
            <a:ext cx="996943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 al, 2010 Br J Cancer. 16;102(6):966-71</a:t>
            </a: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Muscaritoli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M. et al.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guidelines to clinical practice: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roadmap for oncologists for nutrition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therapy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cancer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Oncol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.(2019) </a:t>
            </a:r>
            <a:r>
              <a:rPr kumimoji="0" lang="tr-TR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</a:t>
            </a:r>
            <a:r>
              <a:rPr kumimoji="0" lang="tr-T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11: 1–14</a:t>
            </a: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Regular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Nutrition 1996;12:358-71</a:t>
            </a: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  <a:ea typeface="+mn-ea"/>
              <a:cs typeface="+mn-cs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B7AF0D7-B6ED-4F26-9B14-134A1D6E35A0}"/>
              </a:ext>
            </a:extLst>
          </p:cNvPr>
          <p:cNvGrpSpPr/>
          <p:nvPr/>
        </p:nvGrpSpPr>
        <p:grpSpPr>
          <a:xfrm>
            <a:off x="240147" y="1118504"/>
            <a:ext cx="6105236" cy="5374371"/>
            <a:chOff x="5708073" y="1064596"/>
            <a:chExt cx="6105237" cy="5517178"/>
          </a:xfrm>
        </p:grpSpPr>
        <p:sp>
          <p:nvSpPr>
            <p:cNvPr id="4" name="Flowchart: Off-page Connector 3">
              <a:extLst>
                <a:ext uri="{FF2B5EF4-FFF2-40B4-BE49-F238E27FC236}">
                  <a16:creationId xmlns:a16="http://schemas.microsoft.com/office/drawing/2014/main" id="{842D7E01-440C-47E9-8713-01D96271EC2B}"/>
                </a:ext>
              </a:extLst>
            </p:cNvPr>
            <p:cNvSpPr/>
            <p:nvPr/>
          </p:nvSpPr>
          <p:spPr>
            <a:xfrm>
              <a:off x="5824130" y="1064596"/>
              <a:ext cx="2600780" cy="5510350"/>
            </a:xfrm>
            <a:prstGeom prst="flowChartOffpageConnector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Onkolojik Yol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Hastalık </a:t>
              </a: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evreleme</a:t>
              </a: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Birinci basamak tedavi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İkinci basamak tedavi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F0D2703-2B2E-47F6-AD74-6BCE3F9D7789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1505961"/>
              <a:ext cx="19673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C685834-15CF-467E-9E62-A7ACA83B8BA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530765"/>
              <a:ext cx="203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Flowchart: Off-page Connector 43">
              <a:extLst>
                <a:ext uri="{FF2B5EF4-FFF2-40B4-BE49-F238E27FC236}">
                  <a16:creationId xmlns:a16="http://schemas.microsoft.com/office/drawing/2014/main" id="{21E0D19E-EA62-4AA3-AD2D-4CE3AFEE498B}"/>
                </a:ext>
              </a:extLst>
            </p:cNvPr>
            <p:cNvSpPr/>
            <p:nvPr/>
          </p:nvSpPr>
          <p:spPr>
            <a:xfrm>
              <a:off x="9073936" y="1071423"/>
              <a:ext cx="2600781" cy="5510351"/>
            </a:xfrm>
            <a:prstGeom prst="flowChartOffpageConnector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Metabolik</a:t>
              </a: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tr-T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Nütrisyonel</a:t>
              </a:r>
              <a:r>
                <a:rPr kumimoji="0" lang="tr-T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Yol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Nutrisyonel</a:t>
              </a: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tarama ve değerlendirme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(kanser tanısından itibaren </a:t>
              </a:r>
              <a:r>
                <a:rPr kumimoji="0" lang="tr-T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max</a:t>
              </a: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 hafta içinde)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Nütrisyonel</a:t>
              </a: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</a:t>
              </a: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metabolik</a:t>
              </a: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müdahale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(Hastanın spesifik gereksinimlerine göre)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‘’Üst düzey’’ </a:t>
              </a: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nütrisyonel</a:t>
              </a: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</a:t>
              </a: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metabolik</a:t>
              </a: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stratejiler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(özel </a:t>
              </a:r>
              <a:r>
                <a:rPr kumimoji="0" lang="tr-T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artifisiyel</a:t>
              </a: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tr-T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nütrisyon</a:t>
              </a: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spesifik </a:t>
              </a:r>
              <a:r>
                <a:rPr kumimoji="0" lang="tr-T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nütrisyon</a:t>
              </a:r>
              <a:r>
                <a:rPr kumimoji="0" lang="tr-T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FEF066E-BD58-4D75-BAC0-935115E6B2FF}"/>
                </a:ext>
              </a:extLst>
            </p:cNvPr>
            <p:cNvCxnSpPr>
              <a:cxnSpLocks/>
            </p:cNvCxnSpPr>
            <p:nvPr/>
          </p:nvCxnSpPr>
          <p:spPr>
            <a:xfrm>
              <a:off x="9291782" y="1505961"/>
              <a:ext cx="221672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6F8C0F8-C423-433D-AF0C-FCFBEDDF4908}"/>
                </a:ext>
              </a:extLst>
            </p:cNvPr>
            <p:cNvCxnSpPr>
              <a:cxnSpLocks/>
            </p:cNvCxnSpPr>
            <p:nvPr/>
          </p:nvCxnSpPr>
          <p:spPr>
            <a:xfrm>
              <a:off x="9291782" y="2443020"/>
              <a:ext cx="221672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AD54232F-4FEC-4BD2-8314-8169D1A36136}"/>
                </a:ext>
              </a:extLst>
            </p:cNvPr>
            <p:cNvSpPr/>
            <p:nvPr/>
          </p:nvSpPr>
          <p:spPr>
            <a:xfrm>
              <a:off x="5708074" y="4502324"/>
              <a:ext cx="6105236" cy="59513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Periyodik değerlendirme                                                  Periyodik değerlendirme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9BF63986-0000-4CAE-A496-08349DE55B16}"/>
                </a:ext>
              </a:extLst>
            </p:cNvPr>
            <p:cNvSpPr/>
            <p:nvPr/>
          </p:nvSpPr>
          <p:spPr>
            <a:xfrm>
              <a:off x="5708073" y="3900358"/>
              <a:ext cx="6105236" cy="59513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  <a:r>
                <a:rPr kumimoji="0" lang="tr-T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Takip                                                                                     </a:t>
              </a:r>
              <a:r>
                <a:rPr kumimoji="0" lang="tr-T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Takip</a:t>
              </a: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653F28C-6A75-40DD-9012-A7C640B613C9}"/>
                </a:ext>
              </a:extLst>
            </p:cNvPr>
            <p:cNvCxnSpPr>
              <a:cxnSpLocks/>
            </p:cNvCxnSpPr>
            <p:nvPr/>
          </p:nvCxnSpPr>
          <p:spPr>
            <a:xfrm>
              <a:off x="8197945" y="4197927"/>
              <a:ext cx="118518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166C9655-5145-441C-B405-9F6C87F5D5F5}"/>
                </a:ext>
              </a:extLst>
            </p:cNvPr>
            <p:cNvCxnSpPr>
              <a:cxnSpLocks/>
            </p:cNvCxnSpPr>
            <p:nvPr/>
          </p:nvCxnSpPr>
          <p:spPr>
            <a:xfrm>
              <a:off x="8286364" y="4710545"/>
              <a:ext cx="90505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5F476C98-55F5-4396-B06C-5EC4563FA1A9}"/>
              </a:ext>
            </a:extLst>
          </p:cNvPr>
          <p:cNvSpPr/>
          <p:nvPr/>
        </p:nvSpPr>
        <p:spPr>
          <a:xfrm>
            <a:off x="7663396" y="993878"/>
            <a:ext cx="1942241" cy="17087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Malnütrisyon</a:t>
            </a: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Tarama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Kilo kaybı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Anoreksi</a:t>
            </a:r>
            <a:endParaRPr kumimoji="0" lang="tr-T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Sarkopeni</a:t>
            </a:r>
            <a:endParaRPr kumimoji="0" lang="tr-T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Yetersiz gıda alımı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VKİ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Kaşeksi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Sistemik </a:t>
            </a:r>
            <a:r>
              <a:rPr kumimoji="0" lang="tr-T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enflamasyon</a:t>
            </a:r>
            <a:endParaRPr kumimoji="0" lang="tr-TR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8AD5775-5427-4ECD-A8BD-2999F30872A3}"/>
              </a:ext>
            </a:extLst>
          </p:cNvPr>
          <p:cNvSpPr txBox="1"/>
          <p:nvPr/>
        </p:nvSpPr>
        <p:spPr>
          <a:xfrm>
            <a:off x="8873893" y="2824628"/>
            <a:ext cx="625492" cy="26161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 var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2F75952-D249-4617-923B-C8126FC0A0AA}"/>
              </a:ext>
            </a:extLst>
          </p:cNvPr>
          <p:cNvCxnSpPr>
            <a:cxnSpLocks/>
          </p:cNvCxnSpPr>
          <p:nvPr/>
        </p:nvCxnSpPr>
        <p:spPr>
          <a:xfrm>
            <a:off x="8767640" y="2702606"/>
            <a:ext cx="0" cy="72157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567B7947-FCB4-4346-A57A-D3505A6ADAAB}"/>
              </a:ext>
            </a:extLst>
          </p:cNvPr>
          <p:cNvSpPr/>
          <p:nvPr/>
        </p:nvSpPr>
        <p:spPr>
          <a:xfrm>
            <a:off x="7701124" y="3510110"/>
            <a:ext cx="2225959" cy="914400"/>
          </a:xfrm>
          <a:prstGeom prst="ellipse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Malnütrisyon</a:t>
            </a:r>
            <a:r>
              <a:rPr kumimoji="0" lang="tr-T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değerlendirmesi</a:t>
            </a:r>
          </a:p>
        </p:txBody>
      </p:sp>
      <p:graphicFrame>
        <p:nvGraphicFramePr>
          <p:cNvPr id="81" name="Diagram 80">
            <a:extLst>
              <a:ext uri="{FF2B5EF4-FFF2-40B4-BE49-F238E27FC236}">
                <a16:creationId xmlns:a16="http://schemas.microsoft.com/office/drawing/2014/main" id="{AD13DB77-9B58-490F-BEA1-249E700F7825}"/>
              </a:ext>
            </a:extLst>
          </p:cNvPr>
          <p:cNvGraphicFramePr/>
          <p:nvPr/>
        </p:nvGraphicFramePr>
        <p:xfrm>
          <a:off x="6677279" y="4949082"/>
          <a:ext cx="5339827" cy="1044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4" name="Arrow: Right 83">
            <a:extLst>
              <a:ext uri="{FF2B5EF4-FFF2-40B4-BE49-F238E27FC236}">
                <a16:creationId xmlns:a16="http://schemas.microsoft.com/office/drawing/2014/main" id="{5C478F92-CFF1-421D-AFDD-BDF3204A1C7F}"/>
              </a:ext>
            </a:extLst>
          </p:cNvPr>
          <p:cNvSpPr/>
          <p:nvPr/>
        </p:nvSpPr>
        <p:spPr>
          <a:xfrm>
            <a:off x="6366611" y="16196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Left Brace 84">
            <a:extLst>
              <a:ext uri="{FF2B5EF4-FFF2-40B4-BE49-F238E27FC236}">
                <a16:creationId xmlns:a16="http://schemas.microsoft.com/office/drawing/2014/main" id="{02B2F6E9-7442-47C9-90CD-2E8324075FDC}"/>
              </a:ext>
            </a:extLst>
          </p:cNvPr>
          <p:cNvSpPr/>
          <p:nvPr/>
        </p:nvSpPr>
        <p:spPr>
          <a:xfrm rot="5400000">
            <a:off x="9185987" y="1990263"/>
            <a:ext cx="224492" cy="5437745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86BEF47B-7BC7-4511-9AE6-1C51F315CFB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07424" y="2885165"/>
            <a:ext cx="1401918" cy="1356786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C356B883-529D-414C-A231-1C67276AAD46}"/>
              </a:ext>
            </a:extLst>
          </p:cNvPr>
          <p:cNvSpPr txBox="1"/>
          <p:nvPr/>
        </p:nvSpPr>
        <p:spPr>
          <a:xfrm flipH="1">
            <a:off x="7824208" y="2750928"/>
            <a:ext cx="690715" cy="26161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 </a:t>
            </a:r>
            <a:r>
              <a:rPr kumimoji="0" lang="tr-T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vok</a:t>
            </a:r>
            <a:endParaRPr kumimoji="0" lang="tr-T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75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1193" y="2105248"/>
            <a:ext cx="11029615" cy="4657241"/>
          </a:xfrm>
        </p:spPr>
        <p:txBody>
          <a:bodyPr/>
          <a:lstStyle/>
          <a:p>
            <a:pPr marL="0" indent="0">
              <a:buNone/>
            </a:pPr>
            <a:r>
              <a:rPr lang="tr-TR" sz="3200" b="1" i="1" dirty="0">
                <a:solidFill>
                  <a:srgbClr val="7030A0"/>
                </a:solidFill>
              </a:rPr>
              <a:t>TEŞEKKÜR EDERİM</a:t>
            </a:r>
            <a:endParaRPr lang="tr-TR" sz="3200" i="1" dirty="0">
              <a:solidFill>
                <a:srgbClr val="7030A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912" y="2105248"/>
            <a:ext cx="5296833" cy="296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26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5810</TotalTime>
  <Words>3413</Words>
  <Application>Microsoft Office PowerPoint</Application>
  <PresentationFormat>Geniş ekran</PresentationFormat>
  <Paragraphs>507</Paragraphs>
  <Slides>51</Slides>
  <Notes>13</Notes>
  <HiddenSlides>4</HiddenSlides>
  <MMClips>0</MMClips>
  <ScaleCrop>false</ScaleCrop>
  <HeadingPairs>
    <vt:vector size="6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65" baseType="lpstr">
      <vt:lpstr>Arial</vt:lpstr>
      <vt:lpstr>Arial</vt:lpstr>
      <vt:lpstr>Bariol-Bold</vt:lpstr>
      <vt:lpstr>Bariol-Regular</vt:lpstr>
      <vt:lpstr>Calibri</vt:lpstr>
      <vt:lpstr>Calibri Light</vt:lpstr>
      <vt:lpstr>DINPro-Bold</vt:lpstr>
      <vt:lpstr>DINPro-Medium</vt:lpstr>
      <vt:lpstr>Helvetica Neue</vt:lpstr>
      <vt:lpstr>Helvetica Neue Thin</vt:lpstr>
      <vt:lpstr>Lato Regular</vt:lpstr>
      <vt:lpstr>Wingdings</vt:lpstr>
      <vt:lpstr>Wingdings 2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Akciğer kanserli hastalarda eş zamanlı tedavi yaklaşımı </vt:lpstr>
      <vt:lpstr>MALNÜTRİSYON NEDİR? </vt:lpstr>
      <vt:lpstr>PowerPoint Sunusu</vt:lpstr>
      <vt:lpstr>PowerPoint Sunusu</vt:lpstr>
      <vt:lpstr>PowerPoint Sunusu</vt:lpstr>
      <vt:lpstr>NUTRİSYONEL DESTEK NE ZAMAN, NE KADAR?</vt:lpstr>
      <vt:lpstr>NUTRİSYONEL DESTEĞE NE ZAMAN BAŞLANMALI?  </vt:lpstr>
      <vt:lpstr>NUTRİSYONEL DESTEK NE ZAMAN, NE KADAR?</vt:lpstr>
      <vt:lpstr>PowerPoint Sunusu</vt:lpstr>
      <vt:lpstr>PowerPoint Sunusu</vt:lpstr>
      <vt:lpstr>ANTROPOMETRİK ÖLÇÜM YÖNTEMLERİ  </vt:lpstr>
      <vt:lpstr>VÜCUT AĞIRLIĞININ ÖTESİNDE KAS KİTLESİNİN MONİTORİZASYONU NEDEN ÖNEMLİDİR?   </vt:lpstr>
      <vt:lpstr>PowerPoint Sunusu</vt:lpstr>
      <vt:lpstr>PowerPoint Sunusu</vt:lpstr>
      <vt:lpstr>PowerPoint Sunusu</vt:lpstr>
      <vt:lpstr>KİLO KAYBININ PROGNOSTİK ETKİSİ: TEDAVİ ÖNCESİ AZ BİR KİLO KAYBI BİLE AZALMIŞ SAĞ KALIM İLE İLİŞKİLİDİR</vt:lpstr>
      <vt:lpstr>TEDAVİ SIRASINDA KİLO ALIMI VE ETKİNLİK SONUÇLARI</vt:lpstr>
      <vt:lpstr>NUTRİSYONEL TEDAVİ PRİMER  TEDAVİLERDEN BİRİDİR </vt:lpstr>
      <vt:lpstr>PowerPoint Sunusu</vt:lpstr>
      <vt:lpstr>PowerPoint Sunusu</vt:lpstr>
      <vt:lpstr>PowerPoint Sunusu</vt:lpstr>
      <vt:lpstr>ARTMIŞ PROTEİN İHTİYACI </vt:lpstr>
      <vt:lpstr>PowerPoint Sunusu</vt:lpstr>
      <vt:lpstr>DİYET DANIŞMANLIĞI </vt:lpstr>
      <vt:lpstr>ORAL BESLENME SIVILARI (ONS)</vt:lpstr>
      <vt:lpstr>ARTİFİSYEL NUTRİSYON </vt:lpstr>
      <vt:lpstr>PowerPoint Sunusu</vt:lpstr>
      <vt:lpstr>PowerPoint Sunusu</vt:lpstr>
      <vt:lpstr>LİFTEN ZENGİN FORMÜLLER</vt:lpstr>
      <vt:lpstr>PowerPoint Sunusu</vt:lpstr>
      <vt:lpstr>İMMUNOTERAPİ</vt:lpstr>
      <vt:lpstr>GLUTAMİN </vt:lpstr>
      <vt:lpstr>PowerPoint Sunusu</vt:lpstr>
      <vt:lpstr>RADYOTERAPİDE NUTRİSYONEL MÜDAHELE; ESPEN ÖNERİLERİ</vt:lpstr>
      <vt:lpstr>PowerPoint Sunusu</vt:lpstr>
      <vt:lpstr>PowerPoint Sunusu</vt:lpstr>
      <vt:lpstr>PowerPoint Sunusu</vt:lpstr>
      <vt:lpstr>PowerPoint Sunusu</vt:lpstr>
      <vt:lpstr>REFEEDİNG SENDROMU</vt:lpstr>
      <vt:lpstr>AKCİĞER KANSERİNDE NUTRİSYONEL TEDAVİNİN KLİNİK SONUÇLARA ETKİSİ</vt:lpstr>
      <vt:lpstr>ESPEN KANSER VE BESLENME KILAVUZU: KİLİT NOKTALAR</vt:lpstr>
      <vt:lpstr>PowerPoint Sunusu</vt:lpstr>
      <vt:lpstr>PowerPoint Sunusu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murat caloglu</dc:creator>
  <cp:lastModifiedBy>didem karaçetin</cp:lastModifiedBy>
  <cp:revision>280</cp:revision>
  <cp:lastPrinted>2020-03-02T11:40:41Z</cp:lastPrinted>
  <dcterms:created xsi:type="dcterms:W3CDTF">2020-02-24T06:55:47Z</dcterms:created>
  <dcterms:modified xsi:type="dcterms:W3CDTF">2023-01-14T09:01:32Z</dcterms:modified>
</cp:coreProperties>
</file>