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70" r:id="rId7"/>
    <p:sldId id="289" r:id="rId8"/>
    <p:sldId id="271" r:id="rId9"/>
    <p:sldId id="272" r:id="rId10"/>
    <p:sldId id="273" r:id="rId11"/>
    <p:sldId id="260" r:id="rId12"/>
    <p:sldId id="267" r:id="rId13"/>
    <p:sldId id="261" r:id="rId14"/>
    <p:sldId id="262" r:id="rId15"/>
    <p:sldId id="263" r:id="rId16"/>
    <p:sldId id="264" r:id="rId17"/>
    <p:sldId id="280" r:id="rId18"/>
    <p:sldId id="281" r:id="rId19"/>
    <p:sldId id="265" r:id="rId20"/>
    <p:sldId id="268" r:id="rId21"/>
    <p:sldId id="269" r:id="rId22"/>
    <p:sldId id="283" r:id="rId23"/>
    <p:sldId id="292" r:id="rId24"/>
    <p:sldId id="293" r:id="rId25"/>
    <p:sldId id="285" r:id="rId26"/>
    <p:sldId id="284" r:id="rId27"/>
    <p:sldId id="274" r:id="rId28"/>
    <p:sldId id="279" r:id="rId29"/>
    <p:sldId id="286" r:id="rId30"/>
    <p:sldId id="278" r:id="rId31"/>
    <p:sldId id="290" r:id="rId32"/>
    <p:sldId id="291" r:id="rId33"/>
    <p:sldId id="276" r:id="rId34"/>
    <p:sldId id="282" r:id="rId3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BE54F0-71B2-42C0-B615-6E9CA8217151}" v="3" dt="2022-12-28T08:22:44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62B4E48-1ED8-CCD8-66EF-87F6D1F43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7F02A77C-5558-9AA5-7E6E-899C299DC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2243F9D2-610B-2907-A15B-90B70973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41E46E0B-349A-C30B-2BC8-40EE8E707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E03C697E-2ADE-73E1-7B30-36910BAD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94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BF720C0-3D14-0255-E040-A85176CB4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E7C1320-8D7A-9815-F184-59635DAD5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8EE4D794-803D-2B16-4952-BF1548756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0FAA124C-DF50-2010-1247-130DFC811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FE7C1DD9-9189-2611-8AA5-DEFD50EA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310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A050C14-2682-0FD4-FA3B-469FE273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FE510031-6D11-5FA0-5659-ED1E6EDCB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2E49EEA-9998-1B24-2E74-0A9BCA535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135743D6-2446-375B-08C8-A7104DCEB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2CF9FCA9-1389-3715-C9FA-3DAFD5602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378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E8AAF0E-2C14-8AA1-89DA-C9FBF9F9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2A2CFA8-71FE-6A8E-8C23-9B37688C1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510E7F95-3D68-2FA7-FC57-48E263175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09C1780C-4393-45F3-75C6-124C51931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702DA432-7886-A743-ECD5-A5E11BEF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4030410F-BE6E-A649-7971-D13BD925D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455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2379896-7834-A46B-31B9-CA09FC539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09C9B208-9B04-1E96-9F8A-D988703BD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3FF637C7-98D6-2A80-347E-20924221C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7E45EEE2-A00A-01BF-7F49-8D5C28A8C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F587F6D4-6190-0052-EDDC-5BDA1C1C9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67305E6D-90AF-C46E-1057-C060B5E8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6CFD4131-609F-27ED-B178-B80867E55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26E65D25-2083-47D5-9E17-30774AC9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535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9FF19E5-3B7C-8A7F-75DE-F3931FEFB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4589EBA2-41FA-9497-F422-7DEE5DC6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E787ED64-14D6-755D-9D2A-D5DCFFC6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DA9031AA-A388-2933-560F-10A7E62F5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637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7203E836-3D2D-2214-90D9-F18DD340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BF6F442D-79BF-C785-9290-C7C920E7D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D9963E20-D142-294C-497E-71278B10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322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04A1EBE-740C-E970-0591-1B956BCC8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A87C714-BE35-F6F7-44D0-A5C3736BB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8B4FCA16-B315-DCE8-41FF-4DA013C22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3B06490E-DA61-17C8-62BE-900985321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D5D2E293-973D-C484-3201-201FAB3F0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03775984-A866-C6CA-BCD4-6EEEEDF9C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72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110AE7E-09A2-0900-D8A6-10DA4A39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402E2E83-0D7A-8712-6FB2-97BE7D142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EDDE629D-B1BE-AA5D-F1EE-4B5987E89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7EA8C72-E326-FEFE-0B9E-00A9FA86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FA51E91F-8EF9-0544-1EE1-6E42EB74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177F1512-C9AA-4735-1537-CCC4FD6A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404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BB6E958-A570-A65B-FCD9-D6F931D6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87FE6811-CB6B-70CF-FBE7-031049C54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CF826E3A-486E-7938-374B-1D5125B4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5DEBB24A-E187-FB05-70EE-AEA7A446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B6880648-B504-B1A1-674A-A09F2448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29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D7070060-F2FE-4120-CEE8-822C88192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53555FCF-7498-F161-EBAF-C00EB839B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9935626-A068-8336-745B-A808564E6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B645F764-3DE3-519E-B1A0-97D6707D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0770E503-5750-6A97-81B3-7F519819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181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xmlns="" id="{B9B7F2BB-D5BC-9923-02BE-FA041705B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FC376DEC-EA44-5107-97B9-D1E08C1D2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5A6A5513-0162-8C52-4D7C-1A0A57CCC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05E7C-3314-4459-8525-4254F1E34916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120D6BE7-0986-F519-9127-CFD7151314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DD952833-E183-3783-BBEB-AA5CC9CEC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476BC-7411-4F19-A77B-FF41FD5EEBE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61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DE9520DA-68B5-4955-3F5B-2CF6D518B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6" y="879864"/>
            <a:ext cx="6126896" cy="3318555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xmlns="" id="{3BDEFA83-F66C-9070-D37D-605C85500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177" y="5105356"/>
            <a:ext cx="3465094" cy="1124346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xmlns="" id="{98BCB6AF-544B-9CE9-7780-F7B6DBD1573D}"/>
              </a:ext>
            </a:extLst>
          </p:cNvPr>
          <p:cNvSpPr txBox="1"/>
          <p:nvPr/>
        </p:nvSpPr>
        <p:spPr>
          <a:xfrm>
            <a:off x="6602934" y="3051209"/>
            <a:ext cx="51180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Sulkus</a:t>
            </a: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Tümörü</a:t>
            </a:r>
          </a:p>
          <a:p>
            <a:pPr algn="ctr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Alaattin ÖZEN</a:t>
            </a:r>
          </a:p>
          <a:p>
            <a:pPr algn="ctr"/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Eskişehir Osmangazi Üniversitesi Tıp Fakültesi </a:t>
            </a:r>
          </a:p>
          <a:p>
            <a:pPr algn="ctr"/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Radyasyon Onkolojisi Anabilim Dalı</a:t>
            </a:r>
          </a:p>
        </p:txBody>
      </p:sp>
    </p:spTree>
    <p:extLst>
      <p:ext uri="{BB962C8B-B14F-4D97-AF65-F5344CB8AC3E}">
        <p14:creationId xmlns:p14="http://schemas.microsoft.com/office/powerpoint/2010/main" val="269698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4AF8D45-60B3-4831-D748-08C9CE812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60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İlk vaka 1838’de tanımlanmış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ulnar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sinir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trajesinde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ağrı,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karıncalaşma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hissi ve uyuşma</a:t>
            </a:r>
          </a:p>
          <a:p>
            <a:pPr lvl="1" algn="just">
              <a:lnSpc>
                <a:spcPct val="150000"/>
              </a:lnSpc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Horner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sendromu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Boyun sol tarafında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trigonda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palpabl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kitle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Sonrasında parapleji, üriner retansiyon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Otopside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brakiyal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pleksusun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başlangıcından yukarıya doğru uzanan,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karotid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arteri, servikal sempatik sinirleri,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vagal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frenik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sinirleri, omurgayı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intervertebral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foraminayı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tutan tümöral kitle saptanmış</a:t>
            </a:r>
          </a:p>
        </p:txBody>
      </p:sp>
    </p:spTree>
    <p:extLst>
      <p:ext uri="{BB962C8B-B14F-4D97-AF65-F5344CB8AC3E}">
        <p14:creationId xmlns:p14="http://schemas.microsoft.com/office/powerpoint/2010/main" val="228103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B0DD329-4A19-2AEC-830C-3FFD23B70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2525"/>
            <a:ext cx="10515600" cy="502443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Pancoast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tümörü (Henry PANCOAST, Radyolog)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1932'de akciğerlerin apeksinde gelişen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pulmoner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sulkus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yerleşimli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bronkojenik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karsinomlar olarak tanımladı.</a:t>
            </a:r>
          </a:p>
          <a:p>
            <a:pPr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Pulmoner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orjin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(JW TOBIAS, Göğüs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Pancoast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tümörü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akciğer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kanserilerinin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%5’i (prospektif çalışma az), sıklıkla 40-60 yaş sigara + erkek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VCSS,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Rekürren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larengeal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sinir tutulumu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sık metastaz: Beyin</a:t>
            </a:r>
          </a:p>
        </p:txBody>
      </p:sp>
    </p:spTree>
    <p:extLst>
      <p:ext uri="{BB962C8B-B14F-4D97-AF65-F5344CB8AC3E}">
        <p14:creationId xmlns:p14="http://schemas.microsoft.com/office/powerpoint/2010/main" val="261221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49E9CB4-09E7-1864-E9B8-26D622637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0196"/>
            <a:ext cx="10515600" cy="535011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tümörler 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Torasik girişte yer alırlar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Endotorasik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fasyanın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lenfatiklerini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invaze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ederler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Brakiyal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pleksusun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 köklerine, interkostal sinirlere,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stellat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gangliona, sempatik zincire ve bitişik kaburgalara ve vertebra gövdelerine uzanırlar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Bunun sonucunda 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Şiddetli ağrı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Horner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sendromu</a:t>
            </a:r>
          </a:p>
          <a:p>
            <a:pPr lvl="2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pupil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daralması, üst göz kapağında sarkma, alt göz kapağında hafif yükselme, göz küresinin içe çökmesi, palpebral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fissürde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daralma, yüzün etkilenen tarafında terlemede azalma ve kızarma</a:t>
            </a:r>
          </a:p>
        </p:txBody>
      </p:sp>
    </p:spTree>
    <p:extLst>
      <p:ext uri="{BB962C8B-B14F-4D97-AF65-F5344CB8AC3E}">
        <p14:creationId xmlns:p14="http://schemas.microsoft.com/office/powerpoint/2010/main" val="156325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B7B7ACA-E19C-C44D-8941-D93959374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850039F2-917C-A063-635E-947863E7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36FAEEF8-1359-072C-64AD-01D8FB093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3" y="292772"/>
            <a:ext cx="6371617" cy="632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1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BF24B77-CDC5-7901-B733-B742C6D7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Olgu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0DD27CE-8F1A-24D0-8F81-74FDC40BE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5"/>
            <a:ext cx="10515601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1955 doğumlu erkek hasta (67)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 kolda ağrı, güç kaybı ve uyuşma nedeni ile tetkik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1 yılda bu nedenle önce karpal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tunel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sendromu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ulnar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tuzaklanma nedeni ile 2 defa operasyon öyküsü mevcut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Toraks BT’de sağ akciğer apeks yerleşimli kitle görülmesi üzerine alınan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biopsi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sonucu az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differansiye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SCC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Beyin MR (Şubat 2015): Normal</a:t>
            </a:r>
          </a:p>
        </p:txBody>
      </p:sp>
      <p:pic>
        <p:nvPicPr>
          <p:cNvPr id="5" name="Resim 4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17AF0389-A4E2-1512-F1EB-DCE67AB76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66675"/>
            <a:ext cx="485775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7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BF24B77-CDC5-7901-B733-B742C6D7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Olgu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0DD27CE-8F1A-24D0-8F81-74FDC40BE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5"/>
            <a:ext cx="10515601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1955 doğumlu erkek hasta (67)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 kolda ağrı, güç kaybı ve uyuşma nedeni ile tetkik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1 yılda bu nedenle önce karpal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tunel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sendromu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ulnar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tuzaklanma nedeni ile 2 defa operasyon öyküsü mevcut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Toraks BT’de sağ akciğer apeks yerleşimli kitle görülmesi üzerine alınan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biopsi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sonucu az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differansiye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SCC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Beyin MR (Şubat 2015): Normal</a:t>
            </a:r>
          </a:p>
        </p:txBody>
      </p:sp>
      <p:pic>
        <p:nvPicPr>
          <p:cNvPr id="5" name="Resim 4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17AF0389-A4E2-1512-F1EB-DCE67AB76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66675"/>
            <a:ext cx="4857750" cy="27432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1EEB93C1-628C-0EA3-942B-3AE595C77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145" y="0"/>
            <a:ext cx="6529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6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093730ED-9395-7789-8F14-3738B3C79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452" y="1285875"/>
            <a:ext cx="5605096" cy="4286250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xmlns="" id="{40B8B3AE-3051-6BFA-47EE-876F84B92B5C}"/>
              </a:ext>
            </a:extLst>
          </p:cNvPr>
          <p:cNvSpPr txBox="1"/>
          <p:nvPr/>
        </p:nvSpPr>
        <p:spPr>
          <a:xfrm>
            <a:off x="386130" y="2133601"/>
            <a:ext cx="5486400" cy="257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Pleksus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 (Şubat 2015): Sağ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hemitoraks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apeksinde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supraklavikuler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fossaya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uzanan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pleksusun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gövde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divizyon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kompartmanlarını infiltre eden düzensiz şekilli 6 cm yumuşak doku kitlesi</a:t>
            </a:r>
          </a:p>
        </p:txBody>
      </p:sp>
    </p:spTree>
    <p:extLst>
      <p:ext uri="{BB962C8B-B14F-4D97-AF65-F5344CB8AC3E}">
        <p14:creationId xmlns:p14="http://schemas.microsoft.com/office/powerpoint/2010/main" val="172222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xmlns="" id="{4ACA88DF-BD7B-A250-3FE2-0422CD5B0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2" y="5355165"/>
            <a:ext cx="11725274" cy="144766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Şubat 2015 PET CT: Sağ akciğer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yerleşimli 44x29 mm C7, T1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vertebra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proçeslerinde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1. kotta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destrüksiyona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neden olan kitle (SUV: 24,58), sağ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(10R)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hipermetabolik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LN (SUV: 5,90)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2A179EB3-CF3E-B1A3-20BE-84C9ABD6C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745" y="55175"/>
            <a:ext cx="9490509" cy="522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5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5ED4FF4-99E1-7C32-7DFC-767AB667E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09D8FAB-9F2E-4CA9-52A2-BAB74FF95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43225"/>
            <a:ext cx="10515600" cy="3233737"/>
          </a:xfrm>
        </p:spPr>
        <p:txBody>
          <a:bodyPr/>
          <a:lstStyle/>
          <a:p>
            <a:r>
              <a:rPr lang="tr-TR" dirty="0"/>
              <a:t>T4N1M0, </a:t>
            </a:r>
            <a:r>
              <a:rPr lang="tr-TR" dirty="0" err="1"/>
              <a:t>Pankoast</a:t>
            </a:r>
            <a:r>
              <a:rPr lang="tr-TR" dirty="0"/>
              <a:t> </a:t>
            </a:r>
            <a:r>
              <a:rPr lang="tr-TR" dirty="0" err="1"/>
              <a:t>Tm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25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5BFBB96-8445-E169-17E8-657BB3D4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F3F1E9D-176E-529F-BB87-81C07D14C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8152"/>
            <a:ext cx="10515600" cy="43513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Tarihsel süreçte tedavi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İlk olarak RT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1950’de üst lob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unblok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rezeksiyon + 1. ve 2. kot rezeksiyonu + C7, C8, T1 kök rezeksiyonu sonrasında RT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1961’de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neoadjuvan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sonrası rezeksiyon (Shaw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Görüntüleme tekniklerinin iyileştirilmesi sonucu daha doğru evreleme ve tedavi sonuçlarında iyileşme</a:t>
            </a:r>
          </a:p>
        </p:txBody>
      </p:sp>
    </p:spTree>
    <p:extLst>
      <p:ext uri="{BB962C8B-B14F-4D97-AF65-F5344CB8AC3E}">
        <p14:creationId xmlns:p14="http://schemas.microsoft.com/office/powerpoint/2010/main" val="71872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1CD2746-5CE3-7B02-7066-8C122341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FB7AA0C5-7915-6DBA-0205-86D1751E6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34024"/>
            <a:ext cx="10515600" cy="113228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College of Chest Physicians 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kılavuzuna göre tanı için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Pankoast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sendromu olmasına gerek yok (yerleşim olarak posterior yerleşimlilerde görülür)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DE1FB14E-3729-F837-DF89-0C7780FBF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81" y="293490"/>
            <a:ext cx="11478638" cy="49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2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A833A0E3-C08E-C3E6-5EF9-EB2B37D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5566"/>
            <a:ext cx="10515600" cy="5661397"/>
          </a:xfrm>
        </p:spPr>
        <p:txBody>
          <a:bodyPr>
            <a:noAutofit/>
          </a:bodyPr>
          <a:lstStyle/>
          <a:p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Tarihsel süreçte tedavi</a:t>
            </a:r>
          </a:p>
          <a:p>
            <a:pPr lvl="1"/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Paulson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farklı zamanlarda cerrahi tekniği geliştirdiler (1975, 1983, 1985)</a:t>
            </a:r>
          </a:p>
          <a:p>
            <a:pPr lvl="2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 gün) sonrası 3. haftada rezeksiyon</a:t>
            </a:r>
          </a:p>
          <a:p>
            <a:pPr lvl="3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131 hasta, hastaların %60’ı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RT’yi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tamamlayabilmiş, cerrahi mortalite %2,6, 5 yıllık GS %31, 10 yıllık %26, 15 yıllık %22</a:t>
            </a:r>
          </a:p>
          <a:p>
            <a:pPr lvl="3"/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 da mediastinal LN pozitif hastalar için 1 yıllık GS 3/17, 2 yıllık GS YOK</a:t>
            </a:r>
          </a:p>
          <a:p>
            <a:pPr lvl="3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Nodal tutulumu olmayan 61 5 yıllık GS %44, 10 yıllık GS %33 ve 15 yıllık GS %30</a:t>
            </a:r>
          </a:p>
          <a:p>
            <a:pPr lvl="1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Miller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20-40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 gün – 4 hafta) (toksisite daha yüksek) (1979)</a:t>
            </a:r>
          </a:p>
          <a:p>
            <a:pPr lvl="1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Atar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55 – 60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 ay) (toksisite daha yüksek) (1979)</a:t>
            </a:r>
          </a:p>
          <a:p>
            <a:pPr lvl="1"/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Beyer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sağkalım artışı için en az 55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gerekli (1985)</a:t>
            </a:r>
          </a:p>
          <a:p>
            <a:pPr lvl="2"/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Neoadjuvan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definitif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RT (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hasta)</a:t>
            </a:r>
          </a:p>
          <a:p>
            <a:pPr lvl="2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yıllık GS %45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%22</a:t>
            </a:r>
          </a:p>
          <a:p>
            <a:pPr lvl="1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Devine ve ark.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r-T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(1986)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haftada 30-35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5-5,5 haftada 45-50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Fark YOK</a:t>
            </a:r>
          </a:p>
          <a:p>
            <a:pPr lvl="1"/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84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088AE32-1B82-70DF-3BA1-4FE8F9D8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F95F6E9-DCAC-7400-9B01-4D250D144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060"/>
            <a:ext cx="10515600" cy="46789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Tarihsel süreçte tedavi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Martini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Memorial Sloan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Kettering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Neoadj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+ Cerrahi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 başına Cerrahi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rezeksiyon oranı 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%49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%9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Komaki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(2000), evre IIB hastalarda 5 yıllık GS %47</a:t>
            </a:r>
          </a:p>
          <a:p>
            <a:pPr lvl="2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Cerrahi sonrası RT uygulananlarda 5 yıllık GS %56</a:t>
            </a:r>
          </a:p>
          <a:p>
            <a:pPr lvl="2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Cerrahi öncesi ve sonrası RT + KT alanlarda (sadece 8 hasta) 5 yıllık GS %87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Cerrahi önemli bir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prognostik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faktör ancak 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görüntüleme ???</a:t>
            </a:r>
          </a:p>
        </p:txBody>
      </p:sp>
    </p:spTree>
    <p:extLst>
      <p:ext uri="{BB962C8B-B14F-4D97-AF65-F5344CB8AC3E}">
        <p14:creationId xmlns:p14="http://schemas.microsoft.com/office/powerpoint/2010/main" val="46838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BACEFA6-87E7-784C-E916-AC4D0691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AD1BB7D3-1530-3446-669E-F4035C24D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Tarihsel süreçte tedavi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Preop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postop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</a:t>
            </a:r>
          </a:p>
          <a:p>
            <a:pPr lvl="2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Shahian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ark.’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ları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(1987), 18 hasta, LN ya da CS pozitifliği için, 5 yıllık GS %56</a:t>
            </a:r>
          </a:p>
          <a:p>
            <a:pPr lvl="2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Hilaris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Martini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neoadj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sonrası cerrahide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inop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tespit edilenlerde 40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radon implantı ile daha iyi lokal kontrol ve GS (medyan 12 ay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ay)</a:t>
            </a:r>
          </a:p>
          <a:p>
            <a:pPr lvl="2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 Anderson, 143 hasta, T3N0,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preop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postop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(-/+KT) ile 5 yıllık GS %86</a:t>
            </a:r>
          </a:p>
        </p:txBody>
      </p:sp>
    </p:spTree>
    <p:extLst>
      <p:ext uri="{BB962C8B-B14F-4D97-AF65-F5344CB8AC3E}">
        <p14:creationId xmlns:p14="http://schemas.microsoft.com/office/powerpoint/2010/main" val="21312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11CCCA3-4EB8-59B2-6A15-070616238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6643C19-B5E2-6ABE-4604-AC3B39EEE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89115"/>
            <a:ext cx="10515600" cy="32878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başına cerrahi uygun ve yeterli değil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Cerrahi sonrası postoperatif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RT’nin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sağ kalım katkısı YOK</a:t>
            </a:r>
          </a:p>
        </p:txBody>
      </p:sp>
    </p:spTree>
    <p:extLst>
      <p:ext uri="{BB962C8B-B14F-4D97-AF65-F5344CB8AC3E}">
        <p14:creationId xmlns:p14="http://schemas.microsoft.com/office/powerpoint/2010/main" val="204643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1837D87-02E2-1E3A-CF03-07A2E80A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C5B1015-0F97-0378-521C-BC78A1875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9799"/>
            <a:ext cx="10515600" cy="39671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rezeksiyon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yanıt, T evresi PROGNOSTİK</a:t>
            </a:r>
          </a:p>
          <a:p>
            <a:pPr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pleksus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büyük damar ve vertebra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invayonu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lokal nüks açısından yüksek risk</a:t>
            </a: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Nöral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Horner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lenf nodu pozitifliği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Neoadj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tedaviye semptom yanıtı PROGNOSTİK</a:t>
            </a:r>
          </a:p>
        </p:txBody>
      </p:sp>
    </p:spTree>
    <p:extLst>
      <p:ext uri="{BB962C8B-B14F-4D97-AF65-F5344CB8AC3E}">
        <p14:creationId xmlns:p14="http://schemas.microsoft.com/office/powerpoint/2010/main" val="267431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FFC9EBA-70F6-54C5-7374-559BBC4AF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F2BA232-8379-7318-22C8-C0B2C0D80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5525"/>
            <a:ext cx="10515600" cy="38814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PCI’nın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sağkalım katkısı YOK</a:t>
            </a:r>
          </a:p>
          <a:p>
            <a:pPr lvl="1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RTOG 0214 ile beyin metastazı gelişiminde azalma mevcut ancak OS farkı YOK</a:t>
            </a:r>
          </a:p>
        </p:txBody>
      </p:sp>
    </p:spTree>
    <p:extLst>
      <p:ext uri="{BB962C8B-B14F-4D97-AF65-F5344CB8AC3E}">
        <p14:creationId xmlns:p14="http://schemas.microsoft.com/office/powerpoint/2010/main" val="23528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0E3DEEE-182B-2885-628D-0C21E4E9B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007"/>
            <a:ext cx="10515600" cy="469695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İnoperabl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unrezektabl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Literatürde farklı dozlar mevcut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başına RT önerilmemekte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&lt;50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lokal kontrol düşük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iyi 5 yıllık GS &gt;66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eş zamanlı KT (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pleksopati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???)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Eş zamanlı sonrası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immünoterapi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Durvalumab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82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2C3BAB6-0494-0AA5-43C1-B2210630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tablo içeren bir resim&#10;&#10;Açıklama otomatik olarak oluşturuldu">
            <a:extLst>
              <a:ext uri="{FF2B5EF4-FFF2-40B4-BE49-F238E27FC236}">
                <a16:creationId xmlns:a16="http://schemas.microsoft.com/office/drawing/2014/main" xmlns="" id="{2EC8EABC-3159-A7CB-1B6B-A6D4ED1C1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109" y="632298"/>
            <a:ext cx="9843782" cy="5860577"/>
          </a:xfrm>
        </p:spPr>
      </p:pic>
    </p:spTree>
    <p:extLst>
      <p:ext uri="{BB962C8B-B14F-4D97-AF65-F5344CB8AC3E}">
        <p14:creationId xmlns:p14="http://schemas.microsoft.com/office/powerpoint/2010/main" val="3302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F6816CC-8027-A484-37A5-2A4E3B32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tablo içeren bir resim&#10;&#10;Açıklama otomatik olarak oluşturuldu">
            <a:extLst>
              <a:ext uri="{FF2B5EF4-FFF2-40B4-BE49-F238E27FC236}">
                <a16:creationId xmlns:a16="http://schemas.microsoft.com/office/drawing/2014/main" xmlns="" id="{870AE18A-7305-773C-BE6D-ED2923FCB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521" y="809284"/>
            <a:ext cx="5582958" cy="5408127"/>
          </a:xfrm>
        </p:spPr>
      </p:pic>
    </p:spTree>
    <p:extLst>
      <p:ext uri="{BB962C8B-B14F-4D97-AF65-F5344CB8AC3E}">
        <p14:creationId xmlns:p14="http://schemas.microsoft.com/office/powerpoint/2010/main" val="393386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48FAAAE1-BEB6-DF28-95A7-3C51701D2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2025"/>
            <a:ext cx="10515600" cy="521493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Oncology Group Trial 9416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Intergroup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Trial 0160), 5 yıllık GS %44, en sık toksisite hematolojik,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hastada, Tam yanıt YOK, parsiyel yanıt %42, stabil %36, R0 rezeksiyon oranı &gt;%90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T3-T4, N0-1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Pankoast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PS 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0-2, 110 hasta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T3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T4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25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(mediasten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bölge dahil değil) ile eş zamanlı CDDP 50 mg / m2 1, 8, 29, 36. günler +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Etoposid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mg / m2 1-5 ve 29-33. günler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2-4 hafta sonra cerrahi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Cerrahi sonrası 2 kür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adj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CDDP + ETO</a:t>
            </a:r>
          </a:p>
        </p:txBody>
      </p:sp>
    </p:spTree>
    <p:extLst>
      <p:ext uri="{BB962C8B-B14F-4D97-AF65-F5344CB8AC3E}">
        <p14:creationId xmlns:p14="http://schemas.microsoft.com/office/powerpoint/2010/main" val="205344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52488" y="1414462"/>
            <a:ext cx="10515600" cy="661988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Sites of Relapse by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Prestudy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Stage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341374"/>
              </p:ext>
            </p:extLst>
          </p:nvPr>
        </p:nvGraphicFramePr>
        <p:xfrm>
          <a:off x="838200" y="2721134"/>
          <a:ext cx="10515600" cy="2987040"/>
        </p:xfrm>
        <a:graphic>
          <a:graphicData uri="http://schemas.openxmlformats.org/drawingml/2006/table">
            <a:tbl>
              <a:tblPr/>
              <a:tblGrid>
                <a:gridCol w="2628900"/>
                <a:gridCol w="2628900"/>
                <a:gridCol w="2628900"/>
                <a:gridCol w="26289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Site of Relapse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No. of Patients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Site not specified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 + distant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 </a:t>
                      </a:r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only</a:t>
                      </a:r>
                      <a:endParaRPr lang="tr-TR" sz="2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3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013"/>
          </a:xfrm>
        </p:spPr>
        <p:txBody>
          <a:bodyPr>
            <a:norm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Postop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komplikasyon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985081"/>
              </p:ext>
            </p:extLst>
          </p:nvPr>
        </p:nvGraphicFramePr>
        <p:xfrm>
          <a:off x="942975" y="1100138"/>
          <a:ext cx="10144125" cy="4267200"/>
        </p:xfrm>
        <a:graphic>
          <a:graphicData uri="http://schemas.openxmlformats.org/drawingml/2006/table">
            <a:tbl>
              <a:tblPr/>
              <a:tblGrid>
                <a:gridCol w="3381375"/>
                <a:gridCol w="3381375"/>
                <a:gridCol w="338137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Complication</a:t>
                      </a:r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tr-TR" sz="2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Patients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of </a:t>
                      </a:r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Patients</a:t>
                      </a:r>
                      <a:endParaRPr lang="tr-TR" sz="2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Atelectasis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arrhythmia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Empyema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Hemorrhage</a:t>
                      </a:r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reoperation</a:t>
                      </a:r>
                      <a:endParaRPr lang="tr-TR" sz="2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Bronchopleural fistula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Ventricular</a:t>
                      </a:r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arrhythmia</a:t>
                      </a:r>
                      <a:endParaRPr lang="tr-TR" sz="2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Wound</a:t>
                      </a:r>
                      <a:r>
                        <a:rPr lang="tr-TR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2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Infection</a:t>
                      </a:r>
                      <a:endParaRPr lang="tr-TR" sz="2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968739" y="5600700"/>
            <a:ext cx="10254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88 </a:t>
            </a:r>
            <a:r>
              <a:rPr lang="tr-T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Torakatomi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42 hastada (%47,7) komplikasyon YOK, bazı hastalarda birden fazla komplikasyon</a:t>
            </a:r>
          </a:p>
        </p:txBody>
      </p:sp>
    </p:spTree>
    <p:extLst>
      <p:ext uri="{BB962C8B-B14F-4D97-AF65-F5344CB8AC3E}">
        <p14:creationId xmlns:p14="http://schemas.microsoft.com/office/powerpoint/2010/main" val="391688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DC31878-B9B4-A8A3-CE06-1F7069BA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E7DF73AB-A7C5-4C7D-A9F7-8D57D9F30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SWOG S0220 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çalışması, T3-4N0-1, 46 hasta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Aynı KT ve RT rejimi sonrası 3-7 hafta içinde operasyon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Progrese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hastalar hariç cerrahi istemeyen ya da olamayanlarda BOOST ile 61-61,2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Tüm hastalar 3 kür 3 haftada bir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dosetaksel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yıllık GS %61, PFS %56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 toksisite katkısı YOK</a:t>
            </a:r>
          </a:p>
        </p:txBody>
      </p:sp>
    </p:spTree>
    <p:extLst>
      <p:ext uri="{BB962C8B-B14F-4D97-AF65-F5344CB8AC3E}">
        <p14:creationId xmlns:p14="http://schemas.microsoft.com/office/powerpoint/2010/main" val="16851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8B11EDB-5F8A-38DC-FD80-06FFA8FED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6825"/>
            <a:ext cx="10515600" cy="491013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Japan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Oncology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Trial 9806, </a:t>
            </a:r>
            <a:r>
              <a:rPr lang="tr-TR" sz="22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T3-4 hastalar </a:t>
            </a:r>
            <a:r>
              <a:rPr lang="tr-TR" sz="2200" b="0" i="0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Nx</a:t>
            </a:r>
            <a:r>
              <a:rPr lang="tr-TR" sz="22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76 hasta</a:t>
            </a:r>
          </a:p>
          <a:p>
            <a:pPr lvl="1" algn="just">
              <a:lnSpc>
                <a:spcPct val="150000"/>
              </a:lnSpc>
            </a:pPr>
            <a:r>
              <a:rPr lang="tr-TR" sz="22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yıllık GS %56, tam yanıt YOK, parsiyel 46, stabil 22, genel yanıt oranı %61, R0 rezeksiyon oranı %78</a:t>
            </a:r>
          </a:p>
          <a:p>
            <a:pPr lvl="1" algn="just">
              <a:lnSpc>
                <a:spcPct val="150000"/>
              </a:lnSpc>
            </a:pP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Mitomisin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mg/m2 1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gün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vinblastin</a:t>
            </a:r>
            <a:r>
              <a:rPr lang="en-US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mg/m2 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ve 8. günler, sisplatin 80mg/m2 ) 4 haftada bir 2 kür) ile eş zamanlı 45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25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(27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sonrası 1 hafta ara) (mediastinal ve </a:t>
            </a:r>
            <a:r>
              <a:rPr lang="tr-TR" sz="22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hiler</a:t>
            </a:r>
            <a:r>
              <a:rPr lang="tr-TR" sz="2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RT YOK)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2-4 hafta sonra cerrahi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Unrezeke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hastalarda ya da inkomplet rezeksiyon sonrası BOOST (21,6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12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18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5CD58DA-9653-1D28-FB6E-3A2390E6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5B84374-73D1-2F7E-01F2-3FBD95B15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 I: 09/03/2015 – 16/04/2015 tarihleri arasında 45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25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eş zamanlı 1, 8, 29, 36. günlerde Sisplatin 50 mg/m2 ve 1-5 ve 29-33. günlerde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Etoposid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50mg/m2 olmak üzere 2 kür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 II: 25/06/2015 – 07/07/2015 tarihleri arasında 18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9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BOOST</a:t>
            </a:r>
          </a:p>
        </p:txBody>
      </p:sp>
    </p:spTree>
    <p:extLst>
      <p:ext uri="{BB962C8B-B14F-4D97-AF65-F5344CB8AC3E}">
        <p14:creationId xmlns:p14="http://schemas.microsoft.com/office/powerpoint/2010/main" val="8878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5CD58DA-9653-1D28-FB6E-3A2390E6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5B84374-73D1-2F7E-01F2-3FBD95B15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 I: 09/03/2015 – 16/04/2015 tarihleri arasında 45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25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eş zamanlı 1, 8, 29, 36. günlerde Sisplatin 50 mg/m2 ve 1-5 ve 29-33. günlerde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Etoposid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50mg/m2 olmak üzere 2 kür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 II: 25/06/2015 – 07/07/2015 tarihleri arasında 18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9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BOOST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5716ACCF-EE5F-7B00-1398-7A1A36D9A9F7}"/>
              </a:ext>
            </a:extLst>
          </p:cNvPr>
          <p:cNvSpPr txBox="1"/>
          <p:nvPr/>
        </p:nvSpPr>
        <p:spPr>
          <a:xfrm>
            <a:off x="1952868" y="765878"/>
            <a:ext cx="7836309" cy="5617692"/>
          </a:xfrm>
          <a:prstGeom prst="rect">
            <a:avLst/>
          </a:prstGeom>
          <a:solidFill>
            <a:srgbClr val="FFFF00"/>
          </a:solidFill>
          <a:ln w="25400">
            <a:solidFill>
              <a:schemeClr val="accent1">
                <a:alpha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 I Sonrası hastanın sağ ayak baş parmağında morarma olması üzerine çekilen sağ </a:t>
            </a:r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ekstremite </a:t>
            </a:r>
            <a:r>
              <a:rPr lang="tr-T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arteryel</a:t>
            </a:r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renkli </a:t>
            </a:r>
            <a:r>
              <a:rPr lang="tr-T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dopler</a:t>
            </a:r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USG’de</a:t>
            </a:r>
            <a:r>
              <a:rPr 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popliteal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arter distal kesiminden itibaren </a:t>
            </a:r>
            <a:r>
              <a:rPr lang="tr-TR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oklude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olup A.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tibialis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anterior, A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dorsalis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A.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Tibialis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posteriorda akım saptanamadı </a:t>
            </a:r>
          </a:p>
          <a:p>
            <a:pPr algn="just">
              <a:lnSpc>
                <a:spcPct val="150000"/>
              </a:lnSpc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3858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34E3FC37-1537-F9E3-C7FA-94490FBC3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3" y="75414"/>
            <a:ext cx="6165129" cy="4623847"/>
          </a:xfrm>
          <a:prstGeom prst="rect">
            <a:avLst/>
          </a:prstGeom>
        </p:spPr>
      </p:pic>
      <p:pic>
        <p:nvPicPr>
          <p:cNvPr id="6" name="İçerik Yer Tutucusu 4">
            <a:extLst>
              <a:ext uri="{FF2B5EF4-FFF2-40B4-BE49-F238E27FC236}">
                <a16:creationId xmlns:a16="http://schemas.microsoft.com/office/drawing/2014/main" xmlns="" id="{5187E2E4-5A5F-DAB4-E523-21705BAD4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95" y="75414"/>
            <a:ext cx="5648672" cy="4236504"/>
          </a:xfrm>
        </p:spPr>
      </p:pic>
      <p:pic>
        <p:nvPicPr>
          <p:cNvPr id="7" name="İçerik Yer Tutucusu 8">
            <a:extLst>
              <a:ext uri="{FF2B5EF4-FFF2-40B4-BE49-F238E27FC236}">
                <a16:creationId xmlns:a16="http://schemas.microsoft.com/office/drawing/2014/main" xmlns="" id="{285D23C2-BD2A-6C77-80F0-4639E7318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169" y="3101441"/>
            <a:ext cx="4967817" cy="37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976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91609BD-4BD0-57CA-3339-7B2DE41D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A635761D-5A26-198E-729E-EAB552F84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02" y="5794407"/>
            <a:ext cx="11800573" cy="1018415"/>
          </a:xfrm>
        </p:spPr>
        <p:txBody>
          <a:bodyPr>
            <a:normAutofit/>
          </a:bodyPr>
          <a:lstStyle/>
          <a:p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Aralık 2015 PET CT: Sağ akciğer üst lob apikal segmentte çevre yumuşak dokuya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invaze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20x17 mm SUV:8,2 düzensiz sınırlı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hipermetabolik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lezyon, sağ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asetabulum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 kesiminde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periartiküler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SUV: 6,5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hipemetabolik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alan (enflamasyon ? / met ?)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052228C9-F8A8-3848-399B-4BF14A06D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58" y="45177"/>
            <a:ext cx="9287597" cy="561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00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075C61B-4223-420D-78FF-3F87E0DE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F58A162-D063-277D-3D0C-5FF41E34E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9249"/>
            <a:ext cx="10515600" cy="3697713"/>
          </a:xfrm>
        </p:spPr>
        <p:txBody>
          <a:bodyPr/>
          <a:lstStyle/>
          <a:p>
            <a:r>
              <a:rPr lang="tr-TR" dirty="0"/>
              <a:t>Takipsiz bir dönem sonrası 2016 eylül progresyon nedeni ile KT (</a:t>
            </a:r>
            <a:r>
              <a:rPr lang="tr-TR" dirty="0" err="1"/>
              <a:t>Karbo</a:t>
            </a:r>
            <a:r>
              <a:rPr lang="tr-TR" dirty="0"/>
              <a:t> + </a:t>
            </a:r>
            <a:r>
              <a:rPr lang="tr-TR" dirty="0" err="1"/>
              <a:t>paklitaksel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dirty="0"/>
              <a:t>23/08/2018 EX</a:t>
            </a:r>
          </a:p>
        </p:txBody>
      </p:sp>
    </p:spTree>
    <p:extLst>
      <p:ext uri="{BB962C8B-B14F-4D97-AF65-F5344CB8AC3E}">
        <p14:creationId xmlns:p14="http://schemas.microsoft.com/office/powerpoint/2010/main" val="3914752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9BBD52E9-C29A-CAFA-6E84-632A0E23E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71450"/>
            <a:ext cx="10287000" cy="5562600"/>
          </a:xfrm>
          <a:prstGeom prst="rect">
            <a:avLst/>
          </a:prstGeom>
        </p:spPr>
      </p:pic>
      <p:pic>
        <p:nvPicPr>
          <p:cNvPr id="7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4D7A9DC5-F53F-0153-A074-BB6959B34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12" y="5019675"/>
            <a:ext cx="96297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53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96D1B58-E833-BC23-EDE6-0B0FA5BD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622B363-D603-A629-53B1-C72A74EE4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Sonuç olarak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T4 tümör cerrahi açıdan </a:t>
            </a:r>
            <a:r>
              <a:rPr lang="tr-TR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kontrendikasyon</a:t>
            </a:r>
            <a:r>
              <a:rPr lang="tr-T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cerrah / Göğüs cerrahı / Kalp damar cerrahisi işbirliği önemli (EKİP)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Cerrahi ve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neoadj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tedavi yanıtı önemli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başına RT ya da cerrahi yetersiz</a:t>
            </a:r>
          </a:p>
          <a:p>
            <a:pPr lvl="1" algn="just">
              <a:lnSpc>
                <a:spcPct val="150000"/>
              </a:lnSpc>
            </a:pP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Multimodal tedavi ile uzun GS mümkün </a:t>
            </a:r>
          </a:p>
        </p:txBody>
      </p:sp>
    </p:spTree>
    <p:extLst>
      <p:ext uri="{BB962C8B-B14F-4D97-AF65-F5344CB8AC3E}">
        <p14:creationId xmlns:p14="http://schemas.microsoft.com/office/powerpoint/2010/main" val="1319388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5E7C3C4-2E74-9D6C-C619-1B2675367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4A57B4F9-1660-336D-F2F9-A1DDCF395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Dinlediğiniz için teşekkürler…</a:t>
            </a:r>
          </a:p>
        </p:txBody>
      </p:sp>
    </p:spTree>
    <p:extLst>
      <p:ext uri="{BB962C8B-B14F-4D97-AF65-F5344CB8AC3E}">
        <p14:creationId xmlns:p14="http://schemas.microsoft.com/office/powerpoint/2010/main" val="931649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2308</TotalTime>
  <Words>1572</Words>
  <Application>Microsoft Office PowerPoint</Application>
  <PresentationFormat>Geniş ekran</PresentationFormat>
  <Paragraphs>190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Tahoma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Olgu</vt:lpstr>
      <vt:lpstr>Olgu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Sites of Relapse by Prestudy T Stage</vt:lpstr>
      <vt:lpstr>Postop komplikasyon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mustafa yücel</dc:creator>
  <cp:lastModifiedBy>Görkem Türkkan</cp:lastModifiedBy>
  <cp:revision>16</cp:revision>
  <dcterms:created xsi:type="dcterms:W3CDTF">2022-12-28T06:10:28Z</dcterms:created>
  <dcterms:modified xsi:type="dcterms:W3CDTF">2023-01-13T19:55:41Z</dcterms:modified>
</cp:coreProperties>
</file>