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395" r:id="rId3"/>
    <p:sldId id="357" r:id="rId4"/>
    <p:sldId id="359" r:id="rId5"/>
    <p:sldId id="329" r:id="rId6"/>
    <p:sldId id="362" r:id="rId7"/>
    <p:sldId id="375" r:id="rId8"/>
    <p:sldId id="365" r:id="rId9"/>
    <p:sldId id="366" r:id="rId10"/>
    <p:sldId id="369" r:id="rId11"/>
    <p:sldId id="330" r:id="rId12"/>
    <p:sldId id="331" r:id="rId13"/>
    <p:sldId id="371" r:id="rId14"/>
    <p:sldId id="372" r:id="rId15"/>
    <p:sldId id="374" r:id="rId16"/>
    <p:sldId id="333" r:id="rId17"/>
    <p:sldId id="337" r:id="rId18"/>
    <p:sldId id="381" r:id="rId19"/>
    <p:sldId id="382" r:id="rId20"/>
    <p:sldId id="377" r:id="rId21"/>
    <p:sldId id="378" r:id="rId22"/>
    <p:sldId id="380" r:id="rId23"/>
    <p:sldId id="348" r:id="rId24"/>
    <p:sldId id="352" r:id="rId25"/>
    <p:sldId id="325" r:id="rId26"/>
    <p:sldId id="383" r:id="rId27"/>
    <p:sldId id="384" r:id="rId28"/>
    <p:sldId id="385" r:id="rId29"/>
    <p:sldId id="388" r:id="rId30"/>
    <p:sldId id="392" r:id="rId31"/>
    <p:sldId id="394" r:id="rId32"/>
    <p:sldId id="322" r:id="rId33"/>
    <p:sldId id="323" r:id="rId34"/>
    <p:sldId id="303" r:id="rId35"/>
    <p:sldId id="293" r:id="rId36"/>
    <p:sldId id="294" r:id="rId37"/>
    <p:sldId id="318" r:id="rId38"/>
  </p:sldIdLst>
  <p:sldSz cx="12192000" cy="6858000"/>
  <p:notesSz cx="9926638" cy="6797675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Açık Stil 2 - Vurgu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646" autoAdjust="0"/>
    <p:restoredTop sz="94660"/>
  </p:normalViewPr>
  <p:slideViewPr>
    <p:cSldViewPr snapToGrid="0">
      <p:cViewPr varScale="1">
        <p:scale>
          <a:sx n="63" d="100"/>
          <a:sy n="63" d="100"/>
        </p:scale>
        <p:origin x="35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rim Metcalfe" userId="8ac2c9126d85a204" providerId="LiveId" clId="{9EEF94B6-096D-4609-8940-02EA42006AF2}"/>
    <pc:docChg chg="modSld">
      <pc:chgData name="Evrim Metcalfe" userId="8ac2c9126d85a204" providerId="LiveId" clId="{9EEF94B6-096D-4609-8940-02EA42006AF2}" dt="2023-11-24T18:22:13.794" v="0" actId="14100"/>
      <pc:docMkLst>
        <pc:docMk/>
      </pc:docMkLst>
      <pc:sldChg chg="modSp mod">
        <pc:chgData name="Evrim Metcalfe" userId="8ac2c9126d85a204" providerId="LiveId" clId="{9EEF94B6-096D-4609-8940-02EA42006AF2}" dt="2023-11-24T18:22:13.794" v="0" actId="14100"/>
        <pc:sldMkLst>
          <pc:docMk/>
          <pc:sldMk cId="2759027663" sldId="395"/>
        </pc:sldMkLst>
        <pc:picChg chg="mod">
          <ac:chgData name="Evrim Metcalfe" userId="8ac2c9126d85a204" providerId="LiveId" clId="{9EEF94B6-096D-4609-8940-02EA42006AF2}" dt="2023-11-24T18:22:13.794" v="0" actId="14100"/>
          <ac:picMkLst>
            <pc:docMk/>
            <pc:sldMk cId="2759027663" sldId="395"/>
            <ac:picMk id="5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E6F491-6FF6-427D-9D42-C762199C888A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5D937-E7FC-46E8-9C9F-DF10953E36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93280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579389-F83B-4593-ADE2-FBB186CDF1C4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032F77-E9AE-4363-A242-EE5FC17EAE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2779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Cancer-specific survival was between 54-93% at two years, 22-56% at three years and 13-39% at five years. Complete response rates were 33-61% and local failure rates between 6-70%. Distant metastases developed in approximately 25% of patients.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E1214E-DA81-4B13-8AEA-52630884FCDE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658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ayt Görüntüsü Yer Tutucusu 1">
            <a:extLst>
              <a:ext uri="{FF2B5EF4-FFF2-40B4-BE49-F238E27FC236}">
                <a16:creationId xmlns:a16="http://schemas.microsoft.com/office/drawing/2014/main" id="{EB3D7D39-A069-50D5-0895-CD84C247F6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0" name="Not Yer Tutucusu 2">
            <a:extLst>
              <a:ext uri="{FF2B5EF4-FFF2-40B4-BE49-F238E27FC236}">
                <a16:creationId xmlns:a16="http://schemas.microsoft.com/office/drawing/2014/main" id="{171C6D0C-527C-E586-2E10-1C3ECFC5833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tr-TR"/>
              <a:t>The results suggest that </a:t>
            </a:r>
            <a:r>
              <a:rPr lang="tr-TR" altLang="tr-TR" b="1"/>
              <a:t>RT</a:t>
            </a:r>
            <a:r>
              <a:rPr lang="en-US" altLang="tr-TR"/>
              <a:t> is associated with </a:t>
            </a:r>
            <a:r>
              <a:rPr lang="en-US" altLang="tr-TR" b="1"/>
              <a:t>improved survival </a:t>
            </a:r>
            <a:r>
              <a:rPr lang="en-US" altLang="tr-TR"/>
              <a:t>in</a:t>
            </a:r>
            <a:r>
              <a:rPr lang="tr-TR" altLang="tr-TR"/>
              <a:t> </a:t>
            </a:r>
            <a:r>
              <a:rPr lang="en-US" altLang="tr-TR"/>
              <a:t>patients with </a:t>
            </a:r>
            <a:r>
              <a:rPr lang="en-US" altLang="tr-TR" b="1"/>
              <a:t>unresected </a:t>
            </a:r>
            <a:r>
              <a:rPr lang="en-US" altLang="tr-TR"/>
              <a:t>stage I or II </a:t>
            </a:r>
            <a:r>
              <a:rPr lang="tr-TR" altLang="tr-TR"/>
              <a:t>NSCLC</a:t>
            </a:r>
            <a:r>
              <a:rPr lang="en-US" altLang="tr-TR"/>
              <a:t>. The observed improvement in</a:t>
            </a:r>
            <a:r>
              <a:rPr lang="tr-TR" altLang="tr-TR"/>
              <a:t> </a:t>
            </a:r>
            <a:r>
              <a:rPr lang="en-US" altLang="tr-TR"/>
              <a:t>median survival time was only 5 to 7 months, and </a:t>
            </a:r>
            <a:r>
              <a:rPr lang="tr-TR" altLang="tr-TR"/>
              <a:t>RT</a:t>
            </a:r>
            <a:r>
              <a:rPr lang="en-US" altLang="tr-TR"/>
              <a:t> did not offer the possibility of a</a:t>
            </a:r>
            <a:r>
              <a:rPr lang="tr-TR" altLang="tr-TR"/>
              <a:t> </a:t>
            </a:r>
            <a:r>
              <a:rPr lang="en-US" altLang="tr-TR"/>
              <a:t>cure</a:t>
            </a:r>
            <a:endParaRPr lang="tr-TR" altLang="tr-TR"/>
          </a:p>
          <a:p>
            <a:endParaRPr lang="tr-TR" altLang="tr-TR"/>
          </a:p>
        </p:txBody>
      </p:sp>
      <p:sp>
        <p:nvSpPr>
          <p:cNvPr id="27651" name="Slayt Numarası Yer Tutucusu 3">
            <a:extLst>
              <a:ext uri="{FF2B5EF4-FFF2-40B4-BE49-F238E27FC236}">
                <a16:creationId xmlns:a16="http://schemas.microsoft.com/office/drawing/2014/main" id="{E5745ACA-6968-E1DE-25B9-6D6C6E6952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A1FB990-1ED1-4477-9ABB-95FB3395A337}" type="slidenum">
              <a:rPr lang="tr-TR" altLang="tr-TR">
                <a:latin typeface="Calibri" panose="020F0502020204030204" pitchFamily="34" charset="0"/>
              </a:rPr>
              <a:pPr/>
              <a:t>11</a:t>
            </a:fld>
            <a:endParaRPr lang="tr-TR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928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1 Slayt Görüntüsü Yer Tutucusu">
            <a:extLst>
              <a:ext uri="{FF2B5EF4-FFF2-40B4-BE49-F238E27FC236}">
                <a16:creationId xmlns:a16="http://schemas.microsoft.com/office/drawing/2014/main" id="{DAF8DA0A-906A-1FD8-6670-27B466068E6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2 Not Yer Tutucusu">
            <a:extLst>
              <a:ext uri="{FF2B5EF4-FFF2-40B4-BE49-F238E27FC236}">
                <a16:creationId xmlns:a16="http://schemas.microsoft.com/office/drawing/2014/main" id="{EB93BF33-047C-48E4-5B76-3338964631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tr-TR"/>
              <a:t>The SBRT arm included more patients with T2-tumors (p=0.02) and male gender (p=0.35). The median follow-up was 37months with a 1-, 2- and 3-year PFS of: SBRT: 76%, 53%, 42% and 3DCRT: 87%, 54% 42%, HR=0.85 (95% CI 0.52-1.36) with no difference between the groups and no difference in OS (HR=0.75, 95% CI 0.43-1.30). At the end of the study 70% of SBRT patients had not progressed compared to 59% (3DCRT, p=0.26). Toxicity was low with no grade 5 events. Pneumonitis of any grade was observed in 19% (SBRT) and 34% (3DCRT, p=0.26), and esophagitis in 8% and 30% respectively (p=0.006). HRQL was evaluated with the EORTC QLQ 30 and LC14 module and patients treated with 3DCRT experienced worse dyspnea (p=0.01), chest pain (p=0.02) and cough (&gt;10 points difference).</a:t>
            </a:r>
            <a:endParaRPr lang="tr-TR" altLang="tr-TR"/>
          </a:p>
        </p:txBody>
      </p:sp>
      <p:sp>
        <p:nvSpPr>
          <p:cNvPr id="29699" name="3 Slayt Numarası Yer Tutucusu">
            <a:extLst>
              <a:ext uri="{FF2B5EF4-FFF2-40B4-BE49-F238E27FC236}">
                <a16:creationId xmlns:a16="http://schemas.microsoft.com/office/drawing/2014/main" id="{E036D33F-2466-D4EB-0C1B-2E69EE7054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3DDE36E-4D7C-4A3F-A923-940822093EC3}" type="slidenum">
              <a:rPr lang="tr-TR" altLang="tr-TR">
                <a:latin typeface="Calibri" panose="020F0502020204030204" pitchFamily="34" charset="0"/>
              </a:rPr>
              <a:pPr/>
              <a:t>12</a:t>
            </a:fld>
            <a:endParaRPr lang="tr-TR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55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1 Slayt Görüntüsü Yer Tutucusu">
            <a:extLst>
              <a:ext uri="{FF2B5EF4-FFF2-40B4-BE49-F238E27FC236}">
                <a16:creationId xmlns:a16="http://schemas.microsoft.com/office/drawing/2014/main" id="{3BFF5D56-BE8E-B09E-F54A-6CAAD5F466F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4" name="2 Not Yer Tutucusu">
            <a:extLst>
              <a:ext uri="{FF2B5EF4-FFF2-40B4-BE49-F238E27FC236}">
                <a16:creationId xmlns:a16="http://schemas.microsoft.com/office/drawing/2014/main" id="{B88610CF-6B50-E27B-0CF9-95B8001A5E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tr-TR">
                <a:solidFill>
                  <a:srgbClr val="000000"/>
                </a:solidFill>
              </a:rPr>
              <a:t>S</a:t>
            </a:r>
            <a:r>
              <a:rPr lang="tr-TR" altLang="tr-TR">
                <a:solidFill>
                  <a:srgbClr val="000000"/>
                </a:solidFill>
              </a:rPr>
              <a:t>BRT</a:t>
            </a:r>
            <a:r>
              <a:rPr lang="en-US" altLang="tr-TR">
                <a:solidFill>
                  <a:srgbClr val="000000"/>
                </a:solidFill>
              </a:rPr>
              <a:t> was associated with </a:t>
            </a:r>
            <a:r>
              <a:rPr lang="en-US" altLang="tr-TR" b="1">
                <a:solidFill>
                  <a:srgbClr val="FF0000"/>
                </a:solidFill>
              </a:rPr>
              <a:t>better </a:t>
            </a:r>
            <a:r>
              <a:rPr lang="tr-TR" altLang="tr-TR" b="1">
                <a:solidFill>
                  <a:srgbClr val="FF0000"/>
                </a:solidFill>
              </a:rPr>
              <a:t>OS</a:t>
            </a:r>
            <a:r>
              <a:rPr lang="en-US" altLang="tr-TR" b="1">
                <a:solidFill>
                  <a:srgbClr val="FF0000"/>
                </a:solidFill>
              </a:rPr>
              <a:t> </a:t>
            </a:r>
            <a:r>
              <a:rPr lang="en-US" altLang="tr-TR">
                <a:solidFill>
                  <a:srgbClr val="000000"/>
                </a:solidFill>
              </a:rPr>
              <a:t>than lobectomy in the </a:t>
            </a:r>
            <a:r>
              <a:rPr lang="en-US" altLang="tr-TR" b="1">
                <a:solidFill>
                  <a:srgbClr val="000000"/>
                </a:solidFill>
              </a:rPr>
              <a:t>first 6 months</a:t>
            </a:r>
            <a:r>
              <a:rPr lang="en-US" altLang="tr-TR">
                <a:solidFill>
                  <a:srgbClr val="000000"/>
                </a:solidFill>
              </a:rPr>
              <a:t> after diagnosis</a:t>
            </a:r>
            <a:r>
              <a:rPr lang="tr-TR" altLang="tr-TR">
                <a:solidFill>
                  <a:srgbClr val="000000"/>
                </a:solidFill>
              </a:rPr>
              <a:t>, </a:t>
            </a:r>
            <a:r>
              <a:rPr lang="en-US" altLang="tr-TR">
                <a:solidFill>
                  <a:srgbClr val="000000"/>
                </a:solidFill>
              </a:rPr>
              <a:t>but </a:t>
            </a:r>
            <a:r>
              <a:rPr lang="en-US" altLang="tr-TR" b="1">
                <a:solidFill>
                  <a:srgbClr val="FF0000"/>
                </a:solidFill>
              </a:rPr>
              <a:t>worse survival</a:t>
            </a:r>
            <a:r>
              <a:rPr lang="en-US" altLang="tr-TR">
                <a:solidFill>
                  <a:srgbClr val="000000"/>
                </a:solidFill>
              </a:rPr>
              <a:t> </a:t>
            </a:r>
            <a:r>
              <a:rPr lang="en-US" altLang="tr-TR" b="1">
                <a:solidFill>
                  <a:srgbClr val="000000"/>
                </a:solidFill>
              </a:rPr>
              <a:t>thereafter</a:t>
            </a:r>
            <a:endParaRPr lang="tr-TR" altLang="tr-TR" b="1">
              <a:solidFill>
                <a:srgbClr val="000000"/>
              </a:solidFill>
            </a:endParaRPr>
          </a:p>
        </p:txBody>
      </p:sp>
      <p:sp>
        <p:nvSpPr>
          <p:cNvPr id="38915" name="3 Slayt Numarası Yer Tutucusu">
            <a:extLst>
              <a:ext uri="{FF2B5EF4-FFF2-40B4-BE49-F238E27FC236}">
                <a16:creationId xmlns:a16="http://schemas.microsoft.com/office/drawing/2014/main" id="{C2217F71-BE45-470B-7571-A8E57548AB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17C96F4-26A3-452F-BB26-E61B372F9D03}" type="slidenum">
              <a:rPr lang="tr-TR" altLang="tr-TR">
                <a:latin typeface="Calibri" panose="020F0502020204030204" pitchFamily="34" charset="0"/>
              </a:rPr>
              <a:pPr/>
              <a:t>17</a:t>
            </a:fld>
            <a:endParaRPr lang="tr-TR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712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8ACB-ED9A-48B0-BD32-C50E5F5A1E54}" type="datetime1">
              <a:rPr lang="tr-TR" smtClean="0"/>
              <a:t>24.11.2023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0383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AE07D-731E-4F68-8144-95F95B00764F}" type="datetime1">
              <a:rPr lang="tr-TR" smtClean="0"/>
              <a:t>24.11.2023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8280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CBE7F-818E-492A-A193-5B046C56664F}" type="datetime1">
              <a:rPr lang="tr-TR" smtClean="0"/>
              <a:t>24.11.2023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0322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1248E-4864-41A0-A506-AE05ACE87796}" type="datetime1">
              <a:rPr lang="tr-TR" smtClean="0"/>
              <a:t>24.11.2023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7179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C80D7-E079-4BAC-97BD-E7769802C779}" type="datetime1">
              <a:rPr lang="tr-TR" smtClean="0"/>
              <a:t>24.11.2023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3653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42B8-69B5-48EE-AB45-A904D5161676}" type="datetime1">
              <a:rPr lang="tr-TR" smtClean="0"/>
              <a:t>24.11.2023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6620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E941-4391-4A94-BCC6-537874597A1C}" type="datetime1">
              <a:rPr lang="tr-TR" smtClean="0"/>
              <a:t>24.11.2023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8868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B5C85-E272-40A6-AD62-F0E4B06EC084}" type="datetime1">
              <a:rPr lang="tr-TR" smtClean="0"/>
              <a:t>24.11.2023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2930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30D-5CF5-4B7A-B53B-DC30785989D3}" type="datetime1">
              <a:rPr lang="tr-TR" smtClean="0"/>
              <a:t>24.11.2023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5827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A237-8E61-4498-8659-2193C3679849}" type="datetime1">
              <a:rPr lang="tr-TR" smtClean="0"/>
              <a:t>24.11.2023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9726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D38E3-68C1-4357-BB10-A4187D259B3A}" type="datetime1">
              <a:rPr lang="tr-TR" smtClean="0"/>
              <a:t>24.11.2023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307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84F3F-86C6-45F9-9DD2-E28C2D16F2C9}" type="datetime1">
              <a:rPr lang="tr-TR" smtClean="0"/>
              <a:t>24.11.2023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78F14-B0AF-402D-8D6A-989ED4A219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6280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microsoft.com/office/2007/relationships/hdphoto" Target="../media/hdphoto6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5.wdp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eg"/><Relationship Id="rId4" Type="http://schemas.microsoft.com/office/2007/relationships/hdphoto" Target="../media/hdphoto11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hyperlink" Target="mailto:evrimmetcalfe@hotmail.com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79.png"/><Relationship Id="rId4" Type="http://schemas.microsoft.com/office/2007/relationships/hdphoto" Target="../media/hdphoto1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602461" y="2847659"/>
            <a:ext cx="10019111" cy="1678760"/>
          </a:xfrm>
        </p:spPr>
        <p:txBody>
          <a:bodyPr>
            <a:noAutofit/>
          </a:bodyPr>
          <a:lstStyle/>
          <a:p>
            <a:pPr algn="l"/>
            <a:r>
              <a:rPr lang="tr-TR" sz="2800" b="1" dirty="0">
                <a:solidFill>
                  <a:srgbClr val="002060"/>
                </a:solidFill>
              </a:rPr>
              <a:t>AKCİĞER KANSERİNDE KANITA DAYALI </a:t>
            </a:r>
            <a:br>
              <a:rPr lang="tr-TR" sz="2800" b="1" dirty="0">
                <a:solidFill>
                  <a:srgbClr val="002060"/>
                </a:solidFill>
              </a:rPr>
            </a:br>
            <a:r>
              <a:rPr lang="tr-TR" sz="2800" b="1" dirty="0">
                <a:solidFill>
                  <a:srgbClr val="002060"/>
                </a:solidFill>
              </a:rPr>
              <a:t>GÜNCEL YAKLAŞIM TOPLANTISI</a:t>
            </a:r>
            <a:br>
              <a:rPr lang="tr-TR" sz="3200" b="1" dirty="0">
                <a:solidFill>
                  <a:srgbClr val="002060"/>
                </a:solidFill>
              </a:rPr>
            </a:br>
            <a:br>
              <a:rPr lang="tr-TR" sz="1400" b="1" dirty="0">
                <a:solidFill>
                  <a:srgbClr val="002060"/>
                </a:solidFill>
              </a:rPr>
            </a:br>
            <a:br>
              <a:rPr lang="tr-TR" sz="1100" b="1" dirty="0">
                <a:solidFill>
                  <a:srgbClr val="002060"/>
                </a:solidFill>
              </a:rPr>
            </a:br>
            <a:r>
              <a:rPr lang="tr-TR" sz="4400" b="1" dirty="0">
                <a:solidFill>
                  <a:srgbClr val="660066"/>
                </a:solidFill>
              </a:rPr>
              <a:t>Erken Evre KHDAK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6346478" y="5336751"/>
            <a:ext cx="4092167" cy="892033"/>
          </a:xfrm>
        </p:spPr>
        <p:txBody>
          <a:bodyPr>
            <a:normAutofit/>
          </a:bodyPr>
          <a:lstStyle/>
          <a:p>
            <a:pPr algn="r"/>
            <a:r>
              <a:rPr lang="tr-TR" sz="2800" b="1" dirty="0">
                <a:solidFill>
                  <a:srgbClr val="002060"/>
                </a:solidFill>
              </a:rPr>
              <a:t>Prof. Dr. Evrim </a:t>
            </a:r>
            <a:r>
              <a:rPr lang="tr-TR" sz="2800" b="1" dirty="0" err="1">
                <a:solidFill>
                  <a:srgbClr val="002060"/>
                </a:solidFill>
              </a:rPr>
              <a:t>Metcalfe</a:t>
            </a:r>
            <a:endParaRPr lang="tr-TR" sz="2800" b="1" dirty="0">
              <a:solidFill>
                <a:srgbClr val="002060"/>
              </a:solidFill>
            </a:endParaRPr>
          </a:p>
          <a:p>
            <a:pPr algn="r"/>
            <a:r>
              <a:rPr lang="tr-TR" sz="1400" dirty="0" err="1">
                <a:solidFill>
                  <a:srgbClr val="660066"/>
                </a:solidFill>
              </a:rPr>
              <a:t>Medipol</a:t>
            </a:r>
            <a:r>
              <a:rPr lang="tr-TR" sz="1400" dirty="0">
                <a:solidFill>
                  <a:srgbClr val="660066"/>
                </a:solidFill>
              </a:rPr>
              <a:t> Üniversitesi TF Radyasyon Onkolojisi AD</a:t>
            </a:r>
          </a:p>
        </p:txBody>
      </p:sp>
      <p:pic>
        <p:nvPicPr>
          <p:cNvPr id="1026" name="Picture 2" descr="https://www.winally.com/wp-content/uploads/2018/12/T%C3%BCrk-Radyasyon-Onkolojisi-Derne%C4%9F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657" y="706175"/>
            <a:ext cx="2480081" cy="114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13141" y="2444513"/>
            <a:ext cx="2446599" cy="244435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72662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2</a:t>
            </a:fld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739" t="1291" r="2226" b="1375"/>
          <a:stretch/>
        </p:blipFill>
        <p:spPr>
          <a:xfrm>
            <a:off x="3023856" y="787651"/>
            <a:ext cx="5712737" cy="556869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59027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4400" y="704571"/>
            <a:ext cx="10303598" cy="1325563"/>
          </a:xfrm>
        </p:spPr>
        <p:txBody>
          <a:bodyPr>
            <a:normAutofit/>
          </a:bodyPr>
          <a:lstStyle/>
          <a:p>
            <a:r>
              <a:rPr lang="tr-TR" sz="2400" b="1" dirty="0">
                <a:solidFill>
                  <a:srgbClr val="7030A0"/>
                </a:solidFill>
              </a:rPr>
              <a:t>Evre</a:t>
            </a:r>
            <a:r>
              <a:rPr lang="pt-BR" sz="2400" b="1" dirty="0">
                <a:solidFill>
                  <a:srgbClr val="7030A0"/>
                </a:solidFill>
              </a:rPr>
              <a:t> IA (peri</a:t>
            </a:r>
            <a:r>
              <a:rPr lang="tr-TR" sz="2400" b="1" dirty="0" err="1">
                <a:solidFill>
                  <a:srgbClr val="7030A0"/>
                </a:solidFill>
              </a:rPr>
              <a:t>feral</a:t>
            </a:r>
            <a:r>
              <a:rPr lang="pt-BR" sz="2400" b="1" dirty="0">
                <a:solidFill>
                  <a:srgbClr val="7030A0"/>
                </a:solidFill>
              </a:rPr>
              <a:t> T1abc, N0)</a:t>
            </a:r>
            <a:endParaRPr lang="tr-TR" sz="2400" b="1" dirty="0">
              <a:solidFill>
                <a:srgbClr val="7030A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03298" y="1555414"/>
            <a:ext cx="10077450" cy="114071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sz="2400" dirty="0" err="1">
                <a:solidFill>
                  <a:srgbClr val="002060"/>
                </a:solidFill>
              </a:rPr>
              <a:t>Operabl</a:t>
            </a:r>
            <a:r>
              <a:rPr lang="tr-TR" sz="2400" dirty="0">
                <a:solidFill>
                  <a:srgbClr val="002060"/>
                </a:solidFill>
              </a:rPr>
              <a:t> ise cerrahi,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Medikal </a:t>
            </a:r>
            <a:r>
              <a:rPr lang="tr-TR" sz="2400" dirty="0" err="1">
                <a:solidFill>
                  <a:srgbClr val="002060"/>
                </a:solidFill>
              </a:rPr>
              <a:t>inop</a:t>
            </a:r>
            <a:r>
              <a:rPr lang="tr-TR" sz="2400" dirty="0">
                <a:solidFill>
                  <a:srgbClr val="002060"/>
                </a:solidFill>
              </a:rPr>
              <a:t> ise </a:t>
            </a:r>
            <a:r>
              <a:rPr lang="tr-TR" sz="2400" dirty="0" err="1">
                <a:solidFill>
                  <a:srgbClr val="002060"/>
                </a:solidFill>
              </a:rPr>
              <a:t>Definitif</a:t>
            </a:r>
            <a:r>
              <a:rPr lang="tr-TR" sz="2400" dirty="0">
                <a:solidFill>
                  <a:srgbClr val="002060"/>
                </a:solidFill>
              </a:rPr>
              <a:t> RT/SBRT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133" t="10676" b="10380"/>
          <a:stretch/>
        </p:blipFill>
        <p:spPr>
          <a:xfrm>
            <a:off x="7745958" y="754599"/>
            <a:ext cx="3983198" cy="18101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399" y="249235"/>
            <a:ext cx="4608831" cy="592737"/>
          </a:xfrm>
          <a:prstGeom prst="rect">
            <a:avLst/>
          </a:prstGeom>
        </p:spPr>
      </p:pic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3</a:t>
            </a:fld>
            <a:endParaRPr lang="tr-TR" dirty="0"/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914400" y="2677837"/>
            <a:ext cx="1030359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400" b="1" dirty="0">
                <a:solidFill>
                  <a:srgbClr val="7030A0"/>
                </a:solidFill>
              </a:rPr>
              <a:t>Evre IB (</a:t>
            </a:r>
            <a:r>
              <a:rPr lang="tr-TR" sz="2400" b="1" dirty="0" err="1">
                <a:solidFill>
                  <a:srgbClr val="7030A0"/>
                </a:solidFill>
              </a:rPr>
              <a:t>periferal</a:t>
            </a:r>
            <a:r>
              <a:rPr lang="tr-TR" sz="2400" b="1" dirty="0">
                <a:solidFill>
                  <a:srgbClr val="7030A0"/>
                </a:solidFill>
              </a:rPr>
              <a:t> T2a, N0), Evre I (santral T1abc–T2a, N0) </a:t>
            </a:r>
            <a:br>
              <a:rPr lang="tr-TR" sz="2400" b="1" dirty="0">
                <a:solidFill>
                  <a:srgbClr val="7030A0"/>
                </a:solidFill>
              </a:rPr>
            </a:br>
            <a:r>
              <a:rPr lang="tr-TR" sz="2400" b="1" dirty="0">
                <a:solidFill>
                  <a:srgbClr val="7030A0"/>
                </a:solidFill>
              </a:rPr>
              <a:t>Evre II (T1abc–2ab, N1; T2b, N0), Evre IIB (T3, N0)</a:t>
            </a: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574" t="7674"/>
          <a:stretch/>
        </p:blipFill>
        <p:spPr>
          <a:xfrm>
            <a:off x="7745958" y="3890630"/>
            <a:ext cx="3983198" cy="22233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İçerik Yer Tutucusu 2"/>
          <p:cNvSpPr txBox="1">
            <a:spLocks/>
          </p:cNvSpPr>
          <p:nvPr/>
        </p:nvSpPr>
        <p:spPr>
          <a:xfrm>
            <a:off x="1103298" y="3766255"/>
            <a:ext cx="9953625" cy="2743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2400" dirty="0" err="1">
                <a:solidFill>
                  <a:srgbClr val="002060"/>
                </a:solidFill>
              </a:rPr>
              <a:t>Mediastinal</a:t>
            </a:r>
            <a:r>
              <a:rPr lang="tr-TR" sz="2400" dirty="0">
                <a:solidFill>
                  <a:srgbClr val="002060"/>
                </a:solidFill>
              </a:rPr>
              <a:t> LN negatif ise: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 err="1">
                <a:solidFill>
                  <a:srgbClr val="002060"/>
                </a:solidFill>
              </a:rPr>
              <a:t>Operabl</a:t>
            </a:r>
            <a:r>
              <a:rPr lang="tr-TR" sz="2400" dirty="0">
                <a:solidFill>
                  <a:srgbClr val="002060"/>
                </a:solidFill>
              </a:rPr>
              <a:t> olana cerrahi veya </a:t>
            </a:r>
            <a:r>
              <a:rPr lang="tr-TR" sz="2400" dirty="0" err="1">
                <a:solidFill>
                  <a:srgbClr val="002060"/>
                </a:solidFill>
              </a:rPr>
              <a:t>NAKT+op</a:t>
            </a:r>
            <a:endParaRPr lang="tr-TR" sz="24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Medikal </a:t>
            </a:r>
            <a:r>
              <a:rPr lang="tr-TR" sz="2400" dirty="0" err="1">
                <a:solidFill>
                  <a:srgbClr val="002060"/>
                </a:solidFill>
              </a:rPr>
              <a:t>inoperabl</a:t>
            </a:r>
            <a:r>
              <a:rPr lang="tr-TR" sz="2400" dirty="0">
                <a:solidFill>
                  <a:srgbClr val="002060"/>
                </a:solidFill>
              </a:rPr>
              <a:t> olana RT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sz="2000" dirty="0">
                <a:solidFill>
                  <a:srgbClr val="002060"/>
                </a:solidFill>
              </a:rPr>
              <a:t>N0 ise SBRT, yüksek riskli evre 1B-2B’ye KT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sz="2000" dirty="0">
                <a:solidFill>
                  <a:srgbClr val="002060"/>
                </a:solidFill>
              </a:rPr>
              <a:t>N1 ise </a:t>
            </a:r>
            <a:r>
              <a:rPr lang="tr-TR" sz="2000" dirty="0" err="1">
                <a:solidFill>
                  <a:srgbClr val="002060"/>
                </a:solidFill>
              </a:rPr>
              <a:t>Definitif</a:t>
            </a:r>
            <a:r>
              <a:rPr lang="tr-TR" sz="2000" dirty="0">
                <a:solidFill>
                  <a:srgbClr val="002060"/>
                </a:solidFill>
              </a:rPr>
              <a:t> KRT 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tr-TR" sz="2000" dirty="0">
                <a:solidFill>
                  <a:srgbClr val="002060"/>
                </a:solidFill>
              </a:rPr>
              <a:t>	(</a:t>
            </a:r>
            <a:r>
              <a:rPr lang="tr-TR" sz="2000" dirty="0" err="1">
                <a:solidFill>
                  <a:srgbClr val="002060"/>
                </a:solidFill>
              </a:rPr>
              <a:t>Durvalumab</a:t>
            </a:r>
            <a:r>
              <a:rPr lang="tr-TR" sz="2000" dirty="0">
                <a:solidFill>
                  <a:srgbClr val="002060"/>
                </a:solidFill>
              </a:rPr>
              <a:t> evre 2’de kategori 2A öneri)</a:t>
            </a:r>
          </a:p>
        </p:txBody>
      </p:sp>
    </p:spTree>
    <p:extLst>
      <p:ext uri="{BB962C8B-B14F-4D97-AF65-F5344CB8AC3E}">
        <p14:creationId xmlns:p14="http://schemas.microsoft.com/office/powerpoint/2010/main" val="3648242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40736" y="827932"/>
            <a:ext cx="6310267" cy="1325563"/>
          </a:xfrm>
        </p:spPr>
        <p:txBody>
          <a:bodyPr>
            <a:noAutofit/>
          </a:bodyPr>
          <a:lstStyle/>
          <a:p>
            <a:r>
              <a:rPr lang="tr-TR" sz="3600" b="1" dirty="0" err="1">
                <a:solidFill>
                  <a:srgbClr val="7030A0"/>
                </a:solidFill>
              </a:rPr>
              <a:t>Multidisipliner</a:t>
            </a:r>
            <a:r>
              <a:rPr lang="tr-TR" sz="3600" b="1" dirty="0">
                <a:solidFill>
                  <a:srgbClr val="7030A0"/>
                </a:solidFill>
              </a:rPr>
              <a:t> ne demekti, </a:t>
            </a:r>
            <a:br>
              <a:rPr lang="tr-TR" sz="3600" b="1" dirty="0">
                <a:solidFill>
                  <a:srgbClr val="7030A0"/>
                </a:solidFill>
              </a:rPr>
            </a:br>
            <a:r>
              <a:rPr lang="tr-TR" sz="3600" b="1" dirty="0">
                <a:solidFill>
                  <a:srgbClr val="7030A0"/>
                </a:solidFill>
              </a:rPr>
              <a:t>sevgi demekti, emek demekti…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t="26675"/>
          <a:stretch/>
        </p:blipFill>
        <p:spPr>
          <a:xfrm>
            <a:off x="2403436" y="2800035"/>
            <a:ext cx="7021972" cy="203404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4</a:t>
            </a:fld>
            <a:endParaRPr lang="tr-TR"/>
          </a:p>
        </p:txBody>
      </p:sp>
      <p:sp>
        <p:nvSpPr>
          <p:cNvPr id="12" name="Metin kutusu 11"/>
          <p:cNvSpPr txBox="1"/>
          <p:nvPr/>
        </p:nvSpPr>
        <p:spPr>
          <a:xfrm>
            <a:off x="1285592" y="5132333"/>
            <a:ext cx="9401647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tr-TR" sz="2000" dirty="0">
                <a:solidFill>
                  <a:srgbClr val="002060"/>
                </a:solidFill>
              </a:rPr>
              <a:t>Hastanın, tüm tedavi seçeneklerini konunun uzmanları ile görüşmesi sağlanmalı!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tr-TR" sz="2000" dirty="0">
                <a:solidFill>
                  <a:srgbClr val="002060"/>
                </a:solidFill>
              </a:rPr>
              <a:t>Cerrahi kararı öncesi radyasyon </a:t>
            </a:r>
            <a:r>
              <a:rPr lang="tr-TR" sz="2000" dirty="0" err="1">
                <a:solidFill>
                  <a:srgbClr val="002060"/>
                </a:solidFill>
              </a:rPr>
              <a:t>onkoloğunun</a:t>
            </a:r>
            <a:r>
              <a:rPr lang="tr-TR" sz="2000" dirty="0">
                <a:solidFill>
                  <a:srgbClr val="002060"/>
                </a:solidFill>
              </a:rPr>
              <a:t> SBRT bilgilendirmesini yapması önerilir.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753" y="6006811"/>
            <a:ext cx="3983198" cy="512275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8986" y="554417"/>
            <a:ext cx="3408253" cy="195856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119249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AE3496-0735-37AD-4715-33BF000B3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>
                <a:solidFill>
                  <a:srgbClr val="7030A0"/>
                </a:solidFill>
              </a:rPr>
              <a:t>Bildiklerimiz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9E3B99-08DE-4820-86DC-220618B6C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6004" y="1448554"/>
            <a:ext cx="10167796" cy="472840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Erken evre KHDAK %30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Standart tedavi: Cerrahi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5-y GS:  Cerrahi= %50-70, </a:t>
            </a:r>
            <a:r>
              <a:rPr lang="tr-TR" sz="2400" dirty="0" err="1">
                <a:solidFill>
                  <a:srgbClr val="002060"/>
                </a:solidFill>
              </a:rPr>
              <a:t>Konv</a:t>
            </a:r>
            <a:r>
              <a:rPr lang="tr-TR" sz="2400" dirty="0">
                <a:solidFill>
                  <a:srgbClr val="002060"/>
                </a:solidFill>
              </a:rPr>
              <a:t> ERT= %10-30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Yaş, </a:t>
            </a:r>
            <a:r>
              <a:rPr lang="tr-TR" sz="2400" dirty="0" err="1">
                <a:solidFill>
                  <a:srgbClr val="002060"/>
                </a:solidFill>
              </a:rPr>
              <a:t>komorbid</a:t>
            </a:r>
            <a:r>
              <a:rPr lang="tr-TR" sz="2400" dirty="0">
                <a:solidFill>
                  <a:srgbClr val="002060"/>
                </a:solidFill>
              </a:rPr>
              <a:t> - %20 cerrahiye uygun değil (</a:t>
            </a:r>
            <a:r>
              <a:rPr lang="tr-TR" sz="2400" dirty="0" err="1">
                <a:solidFill>
                  <a:srgbClr val="002060"/>
                </a:solidFill>
              </a:rPr>
              <a:t>inop</a:t>
            </a:r>
            <a:r>
              <a:rPr lang="tr-TR" sz="2400" dirty="0">
                <a:solidFill>
                  <a:srgbClr val="002060"/>
                </a:solidFill>
              </a:rPr>
              <a:t>)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 err="1">
                <a:solidFill>
                  <a:srgbClr val="002060"/>
                </a:solidFill>
              </a:rPr>
              <a:t>Inoperabl</a:t>
            </a:r>
            <a:r>
              <a:rPr lang="tr-TR" sz="2400" dirty="0">
                <a:solidFill>
                  <a:srgbClr val="002060"/>
                </a:solidFill>
              </a:rPr>
              <a:t> erken evre hastalıkta SBRT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837" y="4161601"/>
            <a:ext cx="4320437" cy="25741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Köşeleri Yuvarlanmış Dikdörtgen Belirtme Çizgisi 4"/>
          <p:cNvSpPr/>
          <p:nvPr/>
        </p:nvSpPr>
        <p:spPr>
          <a:xfrm>
            <a:off x="8069926" y="4297811"/>
            <a:ext cx="1968841" cy="1466661"/>
          </a:xfrm>
          <a:prstGeom prst="wedgeRoundRectCallout">
            <a:avLst>
              <a:gd name="adj1" fmla="val -88223"/>
              <a:gd name="adj2" fmla="val 1749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7030A0"/>
                </a:solidFill>
              </a:rPr>
              <a:t>Cerrahi istemem, </a:t>
            </a:r>
          </a:p>
          <a:p>
            <a:pPr algn="ctr"/>
            <a:r>
              <a:rPr lang="tr-TR" sz="2400" b="1" dirty="0">
                <a:solidFill>
                  <a:srgbClr val="7030A0"/>
                </a:solidFill>
              </a:rPr>
              <a:t>SBRT isterim.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5</a:t>
            </a:fld>
            <a:endParaRPr lang="tr-TR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4"/>
          <a:srcRect l="17701" t="4914" r="24158" b="14456"/>
          <a:stretch/>
        </p:blipFill>
        <p:spPr>
          <a:xfrm>
            <a:off x="8208807" y="561227"/>
            <a:ext cx="2994567" cy="2770089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8" name="Dikdörtgen 7"/>
          <p:cNvSpPr/>
          <p:nvPr/>
        </p:nvSpPr>
        <p:spPr>
          <a:xfrm>
            <a:off x="8051820" y="3367529"/>
            <a:ext cx="3350364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tr-TR" sz="900" b="1" dirty="0">
                <a:solidFill>
                  <a:srgbClr val="660066"/>
                </a:solidFill>
              </a:rPr>
              <a:t>Rami-Porta R. </a:t>
            </a:r>
            <a:r>
              <a:rPr lang="tr-TR" sz="900" b="1" dirty="0" err="1">
                <a:solidFill>
                  <a:srgbClr val="660066"/>
                </a:solidFill>
              </a:rPr>
              <a:t>Lung</a:t>
            </a:r>
            <a:r>
              <a:rPr lang="tr-TR" sz="900" b="1" dirty="0">
                <a:solidFill>
                  <a:srgbClr val="660066"/>
                </a:solidFill>
              </a:rPr>
              <a:t> </a:t>
            </a:r>
            <a:r>
              <a:rPr lang="tr-TR" sz="900" b="1" dirty="0" err="1">
                <a:solidFill>
                  <a:srgbClr val="660066"/>
                </a:solidFill>
              </a:rPr>
              <a:t>cancer</a:t>
            </a:r>
            <a:r>
              <a:rPr lang="tr-TR" sz="900" b="1" dirty="0">
                <a:solidFill>
                  <a:srgbClr val="660066"/>
                </a:solidFill>
              </a:rPr>
              <a:t>, </a:t>
            </a:r>
            <a:r>
              <a:rPr lang="tr-TR" sz="900" b="1" dirty="0" err="1">
                <a:solidFill>
                  <a:srgbClr val="660066"/>
                </a:solidFill>
              </a:rPr>
              <a:t>major</a:t>
            </a:r>
            <a:r>
              <a:rPr lang="tr-TR" sz="900" b="1" dirty="0">
                <a:solidFill>
                  <a:srgbClr val="660066"/>
                </a:solidFill>
              </a:rPr>
              <a:t> </a:t>
            </a:r>
            <a:r>
              <a:rPr lang="tr-TR" sz="900" b="1" dirty="0" err="1">
                <a:solidFill>
                  <a:srgbClr val="660066"/>
                </a:solidFill>
              </a:rPr>
              <a:t>changes</a:t>
            </a:r>
            <a:r>
              <a:rPr lang="tr-TR" sz="900" b="1" dirty="0">
                <a:solidFill>
                  <a:srgbClr val="660066"/>
                </a:solidFill>
              </a:rPr>
              <a:t> in </a:t>
            </a:r>
            <a:r>
              <a:rPr lang="tr-TR" sz="900" b="1" dirty="0" err="1">
                <a:solidFill>
                  <a:srgbClr val="660066"/>
                </a:solidFill>
              </a:rPr>
              <a:t>the</a:t>
            </a:r>
            <a:r>
              <a:rPr lang="tr-TR" sz="900" b="1" dirty="0">
                <a:solidFill>
                  <a:srgbClr val="660066"/>
                </a:solidFill>
              </a:rPr>
              <a:t> AJCC </a:t>
            </a:r>
            <a:r>
              <a:rPr lang="tr-TR" sz="900" b="1" dirty="0" err="1">
                <a:solidFill>
                  <a:srgbClr val="660066"/>
                </a:solidFill>
              </a:rPr>
              <a:t>eighth</a:t>
            </a:r>
            <a:r>
              <a:rPr lang="tr-TR" sz="900" b="1" dirty="0">
                <a:solidFill>
                  <a:srgbClr val="660066"/>
                </a:solidFill>
              </a:rPr>
              <a:t> </a:t>
            </a:r>
            <a:r>
              <a:rPr lang="tr-TR" sz="900" b="1" dirty="0" err="1">
                <a:solidFill>
                  <a:srgbClr val="660066"/>
                </a:solidFill>
              </a:rPr>
              <a:t>edition</a:t>
            </a:r>
            <a:r>
              <a:rPr lang="tr-TR" sz="900" b="1" dirty="0">
                <a:solidFill>
                  <a:srgbClr val="660066"/>
                </a:solidFill>
              </a:rPr>
              <a:t> </a:t>
            </a:r>
            <a:r>
              <a:rPr lang="tr-TR" sz="900" b="1" dirty="0" err="1">
                <a:solidFill>
                  <a:srgbClr val="660066"/>
                </a:solidFill>
              </a:rPr>
              <a:t>cancer</a:t>
            </a:r>
            <a:r>
              <a:rPr lang="tr-TR" sz="900" b="1" dirty="0">
                <a:solidFill>
                  <a:srgbClr val="660066"/>
                </a:solidFill>
              </a:rPr>
              <a:t> </a:t>
            </a:r>
            <a:r>
              <a:rPr lang="tr-TR" sz="900" b="1" dirty="0" err="1">
                <a:solidFill>
                  <a:srgbClr val="660066"/>
                </a:solidFill>
              </a:rPr>
              <a:t>staging</a:t>
            </a:r>
            <a:r>
              <a:rPr lang="tr-TR" sz="900" b="1" dirty="0">
                <a:solidFill>
                  <a:srgbClr val="660066"/>
                </a:solidFill>
              </a:rPr>
              <a:t> </a:t>
            </a:r>
            <a:r>
              <a:rPr lang="tr-TR" sz="900" b="1" dirty="0" err="1">
                <a:solidFill>
                  <a:srgbClr val="660066"/>
                </a:solidFill>
              </a:rPr>
              <a:t>manual</a:t>
            </a:r>
            <a:r>
              <a:rPr lang="tr-TR" sz="900" b="1" dirty="0">
                <a:solidFill>
                  <a:srgbClr val="660066"/>
                </a:solidFill>
              </a:rPr>
              <a:t>. CA </a:t>
            </a:r>
            <a:r>
              <a:rPr lang="tr-TR" sz="900" b="1" dirty="0" err="1">
                <a:solidFill>
                  <a:srgbClr val="660066"/>
                </a:solidFill>
              </a:rPr>
              <a:t>Cancer</a:t>
            </a:r>
            <a:r>
              <a:rPr lang="tr-TR" sz="900" b="1" dirty="0">
                <a:solidFill>
                  <a:srgbClr val="660066"/>
                </a:solidFill>
              </a:rPr>
              <a:t> J </a:t>
            </a:r>
            <a:r>
              <a:rPr lang="tr-TR" sz="900" b="1" dirty="0" err="1">
                <a:solidFill>
                  <a:srgbClr val="660066"/>
                </a:solidFill>
              </a:rPr>
              <a:t>Clin</a:t>
            </a:r>
            <a:r>
              <a:rPr lang="tr-TR" sz="900" b="1" dirty="0">
                <a:solidFill>
                  <a:srgbClr val="660066"/>
                </a:solidFill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3604299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04935" y="760491"/>
            <a:ext cx="10285491" cy="4871216"/>
          </a:xfrm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v"/>
            </a:pPr>
            <a:r>
              <a:rPr lang="tr-TR" sz="2400" b="1" dirty="0">
                <a:solidFill>
                  <a:srgbClr val="7030A0"/>
                </a:solidFill>
                <a:ea typeface="Calibri"/>
                <a:cs typeface="Calibri"/>
                <a:sym typeface="Calibri"/>
              </a:rPr>
              <a:t>HASTALIK:</a:t>
            </a:r>
          </a:p>
          <a:p>
            <a:pPr marL="0" lvl="0" indent="0">
              <a:buNone/>
            </a:pPr>
            <a:r>
              <a:rPr lang="tr-TR" sz="2000" u="sng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Erken evre </a:t>
            </a:r>
            <a:r>
              <a:rPr lang="tr-TR" sz="2000" u="sng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KHDAK’ta</a:t>
            </a:r>
            <a:r>
              <a:rPr lang="tr-TR" sz="2000" u="sng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standart tedavi cerrahi! </a:t>
            </a:r>
          </a:p>
          <a:p>
            <a:pPr lvl="0"/>
            <a:endParaRPr lang="tr-TR" sz="1100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tr-TR" sz="2400" b="1" dirty="0">
                <a:solidFill>
                  <a:srgbClr val="7030A0"/>
                </a:solidFill>
                <a:ea typeface="Calibri"/>
                <a:cs typeface="Calibri"/>
                <a:sym typeface="Calibri"/>
              </a:rPr>
              <a:t>HASTA:</a:t>
            </a:r>
          </a:p>
          <a:p>
            <a:pPr marL="0" lvl="0" indent="0">
              <a:buNone/>
            </a:pPr>
            <a:r>
              <a:rPr lang="tr-TR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Ek hastalık yok,</a:t>
            </a:r>
          </a:p>
          <a:p>
            <a:pPr marL="0" lvl="0" indent="0">
              <a:buNone/>
            </a:pPr>
            <a:r>
              <a:rPr lang="tr-TR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Akciğer kapasitesi yeterli,</a:t>
            </a:r>
          </a:p>
          <a:p>
            <a:pPr marL="0" lvl="0" indent="0">
              <a:buNone/>
            </a:pPr>
            <a:r>
              <a:rPr lang="tr-TR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Akciğer kalitesi iyi,</a:t>
            </a:r>
          </a:p>
          <a:p>
            <a:pPr marL="0" lvl="0" indent="0">
              <a:buNone/>
            </a:pPr>
            <a:r>
              <a:rPr lang="tr-TR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Performansı yüksek,</a:t>
            </a:r>
          </a:p>
          <a:p>
            <a:pPr marL="0" lvl="0" indent="0">
              <a:buNone/>
            </a:pPr>
            <a:r>
              <a:rPr lang="tr-TR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Genç, diri olanlar</a:t>
            </a:r>
          </a:p>
          <a:p>
            <a:endParaRPr lang="tr-TR" sz="2400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6</a:t>
            </a:fld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567" t="11649" r="1233" b="2215"/>
          <a:stretch/>
        </p:blipFill>
        <p:spPr>
          <a:xfrm>
            <a:off x="1987360" y="4672749"/>
            <a:ext cx="3032911" cy="181413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Kalp 7"/>
          <p:cNvSpPr/>
          <p:nvPr/>
        </p:nvSpPr>
        <p:spPr>
          <a:xfrm>
            <a:off x="3908232" y="3673277"/>
            <a:ext cx="771902" cy="750643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 rotWithShape="1">
          <a:blip r:embed="rId4"/>
          <a:srcRect l="1855" r="3876" b="9713"/>
          <a:stretch/>
        </p:blipFill>
        <p:spPr>
          <a:xfrm>
            <a:off x="6106766" y="3595204"/>
            <a:ext cx="4920355" cy="312627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Resim 9"/>
          <p:cNvPicPr>
            <a:picLocks noChangeAspect="1"/>
          </p:cNvPicPr>
          <p:nvPr/>
        </p:nvPicPr>
        <p:blipFill rotWithShape="1">
          <a:blip r:embed="rId5"/>
          <a:srcRect r="596"/>
          <a:stretch/>
        </p:blipFill>
        <p:spPr>
          <a:xfrm>
            <a:off x="7268231" y="262833"/>
            <a:ext cx="3758890" cy="320464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Unvan 1"/>
          <p:cNvSpPr txBox="1">
            <a:spLocks/>
          </p:cNvSpPr>
          <p:nvPr/>
        </p:nvSpPr>
        <p:spPr>
          <a:xfrm>
            <a:off x="6740371" y="4699917"/>
            <a:ext cx="1647731" cy="4691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b="1" dirty="0">
                <a:solidFill>
                  <a:srgbClr val="7030A0"/>
                </a:solidFill>
              </a:rPr>
              <a:t>Tanıda </a:t>
            </a:r>
          </a:p>
          <a:p>
            <a:pPr algn="ctr"/>
            <a:r>
              <a:rPr lang="tr-TR" sz="2800" b="1" dirty="0">
                <a:solidFill>
                  <a:srgbClr val="7030A0"/>
                </a:solidFill>
              </a:rPr>
              <a:t>ortalama </a:t>
            </a:r>
          </a:p>
          <a:p>
            <a:pPr algn="ctr"/>
            <a:r>
              <a:rPr lang="tr-TR" sz="2800" b="1" dirty="0">
                <a:solidFill>
                  <a:srgbClr val="7030A0"/>
                </a:solidFill>
              </a:rPr>
              <a:t>yaş 70!</a:t>
            </a:r>
          </a:p>
        </p:txBody>
      </p:sp>
      <p:sp>
        <p:nvSpPr>
          <p:cNvPr id="13" name="Metin kutusu 12"/>
          <p:cNvSpPr txBox="1"/>
          <p:nvPr/>
        </p:nvSpPr>
        <p:spPr>
          <a:xfrm>
            <a:off x="9442765" y="2250006"/>
            <a:ext cx="1574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7030A0"/>
                </a:solidFill>
              </a:rPr>
              <a:t>%75 HASTA</a:t>
            </a:r>
          </a:p>
          <a:p>
            <a:r>
              <a:rPr lang="tr-TR" b="1" dirty="0">
                <a:solidFill>
                  <a:srgbClr val="7030A0"/>
                </a:solidFill>
              </a:rPr>
              <a:t>65 yaş ve üzeri</a:t>
            </a:r>
          </a:p>
        </p:txBody>
      </p:sp>
      <p:sp>
        <p:nvSpPr>
          <p:cNvPr id="15" name="Dikdörtgen 14"/>
          <p:cNvSpPr/>
          <p:nvPr/>
        </p:nvSpPr>
        <p:spPr>
          <a:xfrm>
            <a:off x="7333440" y="2227521"/>
            <a:ext cx="2109325" cy="79633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7458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204111" y="631776"/>
            <a:ext cx="10149689" cy="1325563"/>
          </a:xfrm>
        </p:spPr>
        <p:txBody>
          <a:bodyPr>
            <a:normAutofit/>
          </a:bodyPr>
          <a:lstStyle/>
          <a:p>
            <a:r>
              <a:rPr lang="tr-TR" sz="4000" b="1" dirty="0" err="1">
                <a:solidFill>
                  <a:srgbClr val="7030A0"/>
                </a:solidFill>
              </a:rPr>
              <a:t>RT’ye</a:t>
            </a:r>
            <a:r>
              <a:rPr lang="tr-TR" sz="4000" b="1" dirty="0">
                <a:solidFill>
                  <a:srgbClr val="7030A0"/>
                </a:solidFill>
              </a:rPr>
              <a:t> </a:t>
            </a:r>
            <a:r>
              <a:rPr lang="tr-TR" sz="4000" b="1" dirty="0" err="1">
                <a:solidFill>
                  <a:srgbClr val="7030A0"/>
                </a:solidFill>
              </a:rPr>
              <a:t>refere</a:t>
            </a:r>
            <a:r>
              <a:rPr lang="tr-TR" sz="4000" b="1" dirty="0">
                <a:solidFill>
                  <a:srgbClr val="7030A0"/>
                </a:solidFill>
              </a:rPr>
              <a:t> hasta: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80585" y="1863147"/>
            <a:ext cx="4503345" cy="3696989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Hastanın solunumu nasıl?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Nefes tutabilir mi?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İşitmesi/anlaması ne durumda?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Tedavi masasında durabilir mi?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Bakım vereni var mı?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Her gün gelebilecek mi?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Eşzamanlı tedavi alabilir mi?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Sigara durumu?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7</a:t>
            </a:fld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2661" y="717304"/>
            <a:ext cx="3337837" cy="284383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2661" y="4173307"/>
            <a:ext cx="3337837" cy="247839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Metin kutusu 7"/>
          <p:cNvSpPr txBox="1"/>
          <p:nvPr/>
        </p:nvSpPr>
        <p:spPr>
          <a:xfrm>
            <a:off x="7994874" y="248144"/>
            <a:ext cx="2343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>
                <a:solidFill>
                  <a:srgbClr val="002060"/>
                </a:solidFill>
              </a:rPr>
              <a:t>Cerrahi adayı! 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8216461" y="3711642"/>
            <a:ext cx="16414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>
                <a:solidFill>
                  <a:srgbClr val="002060"/>
                </a:solidFill>
              </a:rPr>
              <a:t>RT adayı! </a:t>
            </a:r>
          </a:p>
        </p:txBody>
      </p:sp>
    </p:spTree>
    <p:extLst>
      <p:ext uri="{BB962C8B-B14F-4D97-AF65-F5344CB8AC3E}">
        <p14:creationId xmlns:p14="http://schemas.microsoft.com/office/powerpoint/2010/main" val="2768656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tr-TR" sz="4000" b="1" dirty="0">
                <a:solidFill>
                  <a:srgbClr val="7030A0"/>
                </a:solidFill>
              </a:rPr>
              <a:t>Radyoterapinin tarihçesi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8</a:t>
            </a:fld>
            <a:endParaRPr lang="tr-TR"/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84589" y="503078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r-TR" sz="2800" b="1" dirty="0">
                <a:solidFill>
                  <a:srgbClr val="002060"/>
                </a:solidFill>
              </a:rPr>
              <a:t>«Hiç unutmam, sene 1895, bir sonbahar sabahı…» </a:t>
            </a:r>
          </a:p>
          <a:p>
            <a:pPr algn="r"/>
            <a:r>
              <a:rPr lang="tr-TR" sz="2800" b="1" dirty="0">
                <a:solidFill>
                  <a:srgbClr val="7030A0"/>
                </a:solidFill>
              </a:rPr>
              <a:t>Wilhelm Röntgen</a:t>
            </a:r>
          </a:p>
        </p:txBody>
      </p:sp>
      <p:pic>
        <p:nvPicPr>
          <p:cNvPr id="8194" name="Picture 2" descr="Resultado de imagen de wilhelm conrad roentgen | Wilhelm conrad röntgen,  Wilhelm röntgen, Today in hist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114" y="1559129"/>
            <a:ext cx="4428877" cy="338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992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>
                <a:solidFill>
                  <a:srgbClr val="7030A0"/>
                </a:solidFill>
              </a:rPr>
              <a:t>Radyoterapinin tarihçesi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724277"/>
            <a:ext cx="10515600" cy="545268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tr-TR" sz="3200" dirty="0">
                <a:solidFill>
                  <a:srgbClr val="002060"/>
                </a:solidFill>
              </a:rPr>
              <a:t>		</a:t>
            </a:r>
            <a:r>
              <a:rPr lang="tr-TR" sz="2000" b="1" dirty="0">
                <a:solidFill>
                  <a:srgbClr val="002060"/>
                </a:solidFill>
              </a:rPr>
              <a:t>Şaka </a:t>
            </a:r>
            <a:r>
              <a:rPr lang="tr-TR" sz="2000" b="1" dirty="0" err="1">
                <a:solidFill>
                  <a:srgbClr val="002060"/>
                </a:solidFill>
              </a:rPr>
              <a:t>şaka</a:t>
            </a:r>
            <a:r>
              <a:rPr lang="tr-TR" sz="2000" b="1" dirty="0">
                <a:solidFill>
                  <a:srgbClr val="002060"/>
                </a:solidFill>
              </a:rPr>
              <a:t>! Ama, birkaç cümle söylerim </a:t>
            </a:r>
            <a:r>
              <a:rPr lang="tr-TR" sz="2000" b="1" dirty="0">
                <a:solidFill>
                  <a:srgbClr val="002060"/>
                </a:solidFill>
                <a:sym typeface="Wingdings" panose="05000000000000000000" pitchFamily="2" charset="2"/>
              </a:rPr>
              <a:t> </a:t>
            </a:r>
            <a:endParaRPr lang="tr-TR" sz="2000" b="1" dirty="0">
              <a:solidFill>
                <a:srgbClr val="00206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1801" t="5601" b="5570"/>
          <a:stretch/>
        </p:blipFill>
        <p:spPr>
          <a:xfrm>
            <a:off x="550664" y="1487998"/>
            <a:ext cx="2999001" cy="215806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3"/>
          <a:srcRect l="593" t="1088" r="1116" b="1788"/>
          <a:stretch/>
        </p:blipFill>
        <p:spPr>
          <a:xfrm>
            <a:off x="550664" y="4290673"/>
            <a:ext cx="2999002" cy="19567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9</a:t>
            </a:fld>
            <a:endParaRPr lang="tr-TR"/>
          </a:p>
        </p:txBody>
      </p:sp>
      <p:sp>
        <p:nvSpPr>
          <p:cNvPr id="9" name="Metin kutusu 8"/>
          <p:cNvSpPr txBox="1"/>
          <p:nvPr/>
        </p:nvSpPr>
        <p:spPr>
          <a:xfrm>
            <a:off x="659194" y="3629352"/>
            <a:ext cx="2679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002060"/>
                </a:solidFill>
              </a:rPr>
              <a:t>1895’ten 1950’lere (55 yıl)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933733" y="6201631"/>
            <a:ext cx="2095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002060"/>
                </a:solidFill>
              </a:rPr>
              <a:t>1950’lerden bugüne</a:t>
            </a:r>
          </a:p>
        </p:txBody>
      </p:sp>
      <p:sp>
        <p:nvSpPr>
          <p:cNvPr id="11" name="Unvan 1"/>
          <p:cNvSpPr txBox="1">
            <a:spLocks/>
          </p:cNvSpPr>
          <p:nvPr/>
        </p:nvSpPr>
        <p:spPr>
          <a:xfrm>
            <a:off x="4146487" y="3123179"/>
            <a:ext cx="749759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b="1" dirty="0">
                <a:solidFill>
                  <a:srgbClr val="002060"/>
                </a:solidFill>
              </a:rPr>
              <a:t>Radyoterapide hedef: </a:t>
            </a:r>
            <a:r>
              <a:rPr lang="tr-TR" sz="1800" b="1" dirty="0">
                <a:solidFill>
                  <a:srgbClr val="7030A0"/>
                </a:solidFill>
              </a:rPr>
              <a:t>«Tümör kontrolünü </a:t>
            </a:r>
            <a:r>
              <a:rPr lang="tr-TR" sz="1800" b="1" dirty="0" err="1">
                <a:solidFill>
                  <a:srgbClr val="7030A0"/>
                </a:solidFill>
              </a:rPr>
              <a:t>arttırken</a:t>
            </a:r>
            <a:r>
              <a:rPr lang="tr-TR" sz="1800" b="1" dirty="0">
                <a:solidFill>
                  <a:srgbClr val="7030A0"/>
                </a:solidFill>
              </a:rPr>
              <a:t> yan etkileri azalt!»</a:t>
            </a:r>
            <a:endParaRPr lang="tr-TR" sz="2000" b="1" dirty="0">
              <a:solidFill>
                <a:srgbClr val="7030A0"/>
              </a:solidFill>
            </a:endParaRPr>
          </a:p>
        </p:txBody>
      </p:sp>
      <p:pic>
        <p:nvPicPr>
          <p:cNvPr id="13" name="Picture 2" descr="Applsci 12 11308 g001 550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834" y="1538560"/>
            <a:ext cx="5057032" cy="197297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Evolution of Radiotherapy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217" b="14921"/>
          <a:stretch/>
        </p:blipFill>
        <p:spPr bwMode="auto">
          <a:xfrm>
            <a:off x="4910834" y="4244857"/>
            <a:ext cx="5057032" cy="195677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Unvan 1"/>
          <p:cNvSpPr txBox="1">
            <a:spLocks/>
          </p:cNvSpPr>
          <p:nvPr/>
        </p:nvSpPr>
        <p:spPr>
          <a:xfrm>
            <a:off x="4264181" y="6176964"/>
            <a:ext cx="7338297" cy="6599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1800" b="1" dirty="0">
                <a:solidFill>
                  <a:srgbClr val="002060"/>
                </a:solidFill>
              </a:rPr>
              <a:t>Radyoterapi uygulamada giderek artan emek = </a:t>
            </a:r>
            <a:r>
              <a:rPr lang="tr-TR" sz="2000" b="1" dirty="0">
                <a:solidFill>
                  <a:srgbClr val="7030A0"/>
                </a:solidFill>
              </a:rPr>
              <a:t>Daha iyi sonuçlar!</a:t>
            </a:r>
          </a:p>
        </p:txBody>
      </p:sp>
    </p:spTree>
    <p:extLst>
      <p:ext uri="{BB962C8B-B14F-4D97-AF65-F5344CB8AC3E}">
        <p14:creationId xmlns:p14="http://schemas.microsoft.com/office/powerpoint/2010/main" val="425511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10</a:t>
            </a:fld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FA7DA7-7508-FEDC-A3C2-E329973A1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52393" y="1222216"/>
            <a:ext cx="4301888" cy="38394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7E2FECD9-9C38-5217-8327-EF00FCE35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40" y="968722"/>
            <a:ext cx="5352091" cy="131978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11 Metin kutusu">
            <a:extLst>
              <a:ext uri="{FF2B5EF4-FFF2-40B4-BE49-F238E27FC236}">
                <a16:creationId xmlns:a16="http://schemas.microsoft.com/office/drawing/2014/main" id="{00071225-E917-6F54-21C0-B46DC76C6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7461" y="6164205"/>
            <a:ext cx="286437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en-US" sz="1400" b="1" dirty="0" err="1">
                <a:solidFill>
                  <a:srgbClr val="7030A0"/>
                </a:solidFill>
                <a:latin typeface="Arial" panose="020B0604020202020204" pitchFamily="34" charset="0"/>
              </a:rPr>
              <a:t>Haque</a:t>
            </a:r>
            <a:r>
              <a:rPr lang="tr-TR" altLang="en-US" sz="1400" b="1" dirty="0">
                <a:solidFill>
                  <a:srgbClr val="7030A0"/>
                </a:solidFill>
                <a:latin typeface="Arial" panose="020B0604020202020204" pitchFamily="34" charset="0"/>
              </a:rPr>
              <a:t> W, </a:t>
            </a:r>
            <a:r>
              <a:rPr lang="tr-TR" altLang="en-US" sz="1400" b="1" dirty="0" err="1">
                <a:solidFill>
                  <a:srgbClr val="7030A0"/>
                </a:solidFill>
                <a:latin typeface="Arial" panose="020B0604020202020204" pitchFamily="34" charset="0"/>
              </a:rPr>
              <a:t>Am</a:t>
            </a:r>
            <a:r>
              <a:rPr lang="tr-TR" altLang="en-US" sz="1400" b="1" dirty="0">
                <a:solidFill>
                  <a:srgbClr val="7030A0"/>
                </a:solidFill>
                <a:latin typeface="Arial" panose="020B0604020202020204" pitchFamily="34" charset="0"/>
              </a:rPr>
              <a:t> J </a:t>
            </a:r>
            <a:r>
              <a:rPr lang="tr-TR" altLang="en-US" sz="1400" b="1" dirty="0" err="1">
                <a:solidFill>
                  <a:srgbClr val="7030A0"/>
                </a:solidFill>
                <a:latin typeface="Arial" panose="020B0604020202020204" pitchFamily="34" charset="0"/>
              </a:rPr>
              <a:t>Clin</a:t>
            </a:r>
            <a:r>
              <a:rPr lang="tr-TR" altLang="en-US" sz="1400" b="1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tr-TR" altLang="en-US" sz="1400" b="1" dirty="0" err="1">
                <a:solidFill>
                  <a:srgbClr val="7030A0"/>
                </a:solidFill>
                <a:latin typeface="Arial" panose="020B0604020202020204" pitchFamily="34" charset="0"/>
              </a:rPr>
              <a:t>Oncol</a:t>
            </a:r>
            <a:r>
              <a:rPr lang="tr-TR" altLang="en-US" sz="1400" b="1" dirty="0">
                <a:solidFill>
                  <a:srgbClr val="7030A0"/>
                </a:solidFill>
                <a:latin typeface="Arial" panose="020B0604020202020204" pitchFamily="34" charset="0"/>
              </a:rPr>
              <a:t> 2016</a:t>
            </a:r>
          </a:p>
        </p:txBody>
      </p:sp>
      <p:sp>
        <p:nvSpPr>
          <p:cNvPr id="2" name="Yuvarlatılmış Dikdörtgen 1"/>
          <p:cNvSpPr/>
          <p:nvPr/>
        </p:nvSpPr>
        <p:spPr>
          <a:xfrm>
            <a:off x="8610600" y="4735776"/>
            <a:ext cx="1122630" cy="407406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Yukarı Ok 2"/>
          <p:cNvSpPr/>
          <p:nvPr/>
        </p:nvSpPr>
        <p:spPr>
          <a:xfrm>
            <a:off x="9559793" y="2415254"/>
            <a:ext cx="428975" cy="36213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Yukarı Ok 7"/>
          <p:cNvSpPr/>
          <p:nvPr/>
        </p:nvSpPr>
        <p:spPr>
          <a:xfrm>
            <a:off x="9977584" y="2288506"/>
            <a:ext cx="428975" cy="36213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Yukarı Ok 8"/>
          <p:cNvSpPr/>
          <p:nvPr/>
        </p:nvSpPr>
        <p:spPr>
          <a:xfrm>
            <a:off x="10417743" y="2185205"/>
            <a:ext cx="428975" cy="36213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240" y="2954503"/>
            <a:ext cx="5352091" cy="250979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10386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Unvan 2">
            <a:extLst>
              <a:ext uri="{FF2B5EF4-FFF2-40B4-BE49-F238E27FC236}">
                <a16:creationId xmlns:a16="http://schemas.microsoft.com/office/drawing/2014/main" id="{33612E51-6F2F-4F67-1ADE-99F93E4B5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altLang="tr-TR" sz="4000" b="1" dirty="0">
                <a:solidFill>
                  <a:srgbClr val="7030A0"/>
                </a:solidFill>
              </a:rPr>
              <a:t>Cerrahiye Uygun Olmayan Hastalarda </a:t>
            </a:r>
            <a:br>
              <a:rPr lang="tr-TR" altLang="tr-TR" sz="4000" b="1" dirty="0">
                <a:solidFill>
                  <a:srgbClr val="7030A0"/>
                </a:solidFill>
              </a:rPr>
            </a:br>
            <a:r>
              <a:rPr lang="tr-TR" altLang="tr-TR" sz="4000" b="1" dirty="0">
                <a:solidFill>
                  <a:srgbClr val="7030A0"/>
                </a:solidFill>
              </a:rPr>
              <a:t>Radyoterapi </a:t>
            </a:r>
            <a:r>
              <a:rPr lang="tr-TR" altLang="tr-TR" sz="4000" b="1" dirty="0" err="1">
                <a:solidFill>
                  <a:srgbClr val="7030A0"/>
                </a:solidFill>
              </a:rPr>
              <a:t>vs</a:t>
            </a:r>
            <a:r>
              <a:rPr lang="tr-TR" altLang="tr-TR" sz="4000" b="1" dirty="0">
                <a:solidFill>
                  <a:srgbClr val="7030A0"/>
                </a:solidFill>
              </a:rPr>
              <a:t> İzlem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049AC0C-8403-8140-92F8-A2C35D60D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tr-TR" altLang="tr-TR" dirty="0"/>
          </a:p>
          <a:p>
            <a:pPr eaLnBrk="1" fontAlgn="auto" hangingPunct="1">
              <a:spcAft>
                <a:spcPts val="0"/>
              </a:spcAft>
              <a:defRPr/>
            </a:pPr>
            <a:endParaRPr lang="tr-TR" dirty="0"/>
          </a:p>
        </p:txBody>
      </p:sp>
      <p:pic>
        <p:nvPicPr>
          <p:cNvPr id="26627" name="Resim 6">
            <a:extLst>
              <a:ext uri="{FF2B5EF4-FFF2-40B4-BE49-F238E27FC236}">
                <a16:creationId xmlns:a16="http://schemas.microsoft.com/office/drawing/2014/main" id="{55596112-0722-C6A6-9D90-C7FCCBEED9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3" t="9000" r="21146" b="18333"/>
          <a:stretch>
            <a:fillRect/>
          </a:stretch>
        </p:blipFill>
        <p:spPr bwMode="auto">
          <a:xfrm>
            <a:off x="1575504" y="1834000"/>
            <a:ext cx="3729827" cy="34506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Resim 7">
            <a:extLst>
              <a:ext uri="{FF2B5EF4-FFF2-40B4-BE49-F238E27FC236}">
                <a16:creationId xmlns:a16="http://schemas.microsoft.com/office/drawing/2014/main" id="{E6F9B4E2-E6C9-E7B8-2E97-CFA943AF27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9" t="16167" r="22395" b="9666"/>
          <a:stretch>
            <a:fillRect/>
          </a:stretch>
        </p:blipFill>
        <p:spPr bwMode="auto">
          <a:xfrm>
            <a:off x="6337426" y="1825624"/>
            <a:ext cx="3757188" cy="34555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9" name="Metin kutusu 8">
            <a:extLst>
              <a:ext uri="{FF2B5EF4-FFF2-40B4-BE49-F238E27FC236}">
                <a16:creationId xmlns:a16="http://schemas.microsoft.com/office/drawing/2014/main" id="{946DEAC5-22FB-8D50-347C-BFC881C95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5188" y="3160713"/>
            <a:ext cx="9539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>
                <a:solidFill>
                  <a:srgbClr val="002060"/>
                </a:solidFill>
              </a:rPr>
              <a:t>Evre I </a:t>
            </a:r>
          </a:p>
        </p:txBody>
      </p:sp>
      <p:sp>
        <p:nvSpPr>
          <p:cNvPr id="26630" name="Metin kutusu 9">
            <a:extLst>
              <a:ext uri="{FF2B5EF4-FFF2-40B4-BE49-F238E27FC236}">
                <a16:creationId xmlns:a16="http://schemas.microsoft.com/office/drawing/2014/main" id="{4F2ABDB7-2B4C-BC9D-626C-D39B52AEF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0761" y="3160713"/>
            <a:ext cx="10356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>
                <a:solidFill>
                  <a:srgbClr val="002060"/>
                </a:solidFill>
              </a:rPr>
              <a:t>Evre II </a:t>
            </a:r>
          </a:p>
        </p:txBody>
      </p:sp>
      <p:sp>
        <p:nvSpPr>
          <p:cNvPr id="26631" name="Dikdörtgen 1">
            <a:extLst>
              <a:ext uri="{FF2B5EF4-FFF2-40B4-BE49-F238E27FC236}">
                <a16:creationId xmlns:a16="http://schemas.microsoft.com/office/drawing/2014/main" id="{987A20AD-5B82-13E2-6576-0870EB720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645" y="6158011"/>
            <a:ext cx="33414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r-TR" sz="1400" b="1" dirty="0">
                <a:solidFill>
                  <a:srgbClr val="7030A0"/>
                </a:solidFill>
                <a:latin typeface="Helvetica" panose="020B0604020202020204" pitchFamily="34" charset="0"/>
                <a:ea typeface="MS PGothic" panose="020B0600070205080204" pitchFamily="34" charset="-128"/>
              </a:rPr>
              <a:t>Chest. 2005;128(3):1461-1467. </a:t>
            </a:r>
            <a:endParaRPr lang="tr-TR" altLang="tr-TR" sz="4000" dirty="0">
              <a:solidFill>
                <a:srgbClr val="7030A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26632" name="9 Metin kutusu">
            <a:extLst>
              <a:ext uri="{FF2B5EF4-FFF2-40B4-BE49-F238E27FC236}">
                <a16:creationId xmlns:a16="http://schemas.microsoft.com/office/drawing/2014/main" id="{8043E44B-623F-8D04-9349-052E83490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7217" y="5519544"/>
            <a:ext cx="27430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en-US" sz="2000" b="1" dirty="0">
                <a:solidFill>
                  <a:srgbClr val="002060"/>
                </a:solidFill>
                <a:latin typeface="Arial" panose="020B0604020202020204" pitchFamily="34" charset="0"/>
              </a:rPr>
              <a:t>RT </a:t>
            </a:r>
            <a:r>
              <a:rPr lang="tr-TR" altLang="en-US" sz="2000" b="1" dirty="0" err="1">
                <a:solidFill>
                  <a:srgbClr val="002060"/>
                </a:solidFill>
                <a:latin typeface="Arial" panose="020B0604020202020204" pitchFamily="34" charset="0"/>
              </a:rPr>
              <a:t>sağkalımı</a:t>
            </a:r>
            <a:r>
              <a:rPr lang="tr-TR" altLang="en-US" sz="2000" b="1" dirty="0">
                <a:solidFill>
                  <a:srgbClr val="002060"/>
                </a:solidFill>
                <a:latin typeface="Arial" panose="020B0604020202020204" pitchFamily="34" charset="0"/>
              </a:rPr>
              <a:t> arttırır! 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9613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2 Başlık">
            <a:extLst>
              <a:ext uri="{FF2B5EF4-FFF2-40B4-BE49-F238E27FC236}">
                <a16:creationId xmlns:a16="http://schemas.microsoft.com/office/drawing/2014/main" id="{8FFB151E-658A-7261-B335-70C23F362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367" y="70279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4000" b="1" dirty="0">
                <a:solidFill>
                  <a:srgbClr val="7030A0"/>
                </a:solidFill>
              </a:rPr>
              <a:t>Evre 1 Hastalıkta Konvansiyonel RT </a:t>
            </a:r>
            <a:r>
              <a:rPr lang="tr-TR" altLang="tr-TR" sz="4000" b="1" dirty="0" err="1">
                <a:solidFill>
                  <a:srgbClr val="7030A0"/>
                </a:solidFill>
              </a:rPr>
              <a:t>vs</a:t>
            </a:r>
            <a:r>
              <a:rPr lang="tr-TR" altLang="tr-TR" sz="4000" b="1" dirty="0">
                <a:solidFill>
                  <a:srgbClr val="7030A0"/>
                </a:solidFill>
              </a:rPr>
              <a:t> SBRT </a:t>
            </a:r>
          </a:p>
        </p:txBody>
      </p:sp>
      <p:sp>
        <p:nvSpPr>
          <p:cNvPr id="28674" name="6 İçerik Yer Tutucusu">
            <a:extLst>
              <a:ext uri="{FF2B5EF4-FFF2-40B4-BE49-F238E27FC236}">
                <a16:creationId xmlns:a16="http://schemas.microsoft.com/office/drawing/2014/main" id="{1BBFAD07-144E-DE50-7B69-9012CCCEE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367" y="1475509"/>
            <a:ext cx="11320603" cy="4258699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tr-TR" altLang="tr-TR" sz="3200" b="1" dirty="0">
                <a:solidFill>
                  <a:srgbClr val="7030A0"/>
                </a:solidFill>
              </a:rPr>
              <a:t>    SPACE Çalışması </a:t>
            </a:r>
            <a:endParaRPr lang="tr-TR" altLang="en-US" sz="3200" b="1" dirty="0">
              <a:solidFill>
                <a:srgbClr val="7030A0"/>
              </a:solidFill>
            </a:endParaRPr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altLang="en-US" sz="2400" dirty="0"/>
              <a:t> </a:t>
            </a:r>
            <a:r>
              <a:rPr lang="en-US" altLang="en-US" sz="2400" dirty="0">
                <a:solidFill>
                  <a:srgbClr val="002060"/>
                </a:solidFill>
              </a:rPr>
              <a:t>S</a:t>
            </a:r>
            <a:r>
              <a:rPr lang="tr-TR" altLang="en-US" sz="2400" dirty="0">
                <a:solidFill>
                  <a:srgbClr val="002060"/>
                </a:solidFill>
              </a:rPr>
              <a:t>BRT</a:t>
            </a:r>
            <a:r>
              <a:rPr lang="en-US" altLang="en-US" sz="2400" dirty="0">
                <a:solidFill>
                  <a:srgbClr val="002060"/>
                </a:solidFill>
              </a:rPr>
              <a:t> </a:t>
            </a:r>
            <a:r>
              <a:rPr lang="tr-TR" altLang="en-US" sz="2400" dirty="0">
                <a:solidFill>
                  <a:srgbClr val="002060"/>
                </a:solidFill>
              </a:rPr>
              <a:t>(</a:t>
            </a:r>
            <a:r>
              <a:rPr lang="en-US" altLang="en-US" sz="2400" dirty="0">
                <a:solidFill>
                  <a:srgbClr val="002060"/>
                </a:solidFill>
              </a:rPr>
              <a:t>66</a:t>
            </a:r>
            <a:r>
              <a:rPr lang="tr-TR" altLang="en-US" sz="2400" dirty="0">
                <a:solidFill>
                  <a:srgbClr val="002060"/>
                </a:solidFill>
              </a:rPr>
              <a:t> </a:t>
            </a:r>
            <a:r>
              <a:rPr lang="en-US" altLang="en-US" sz="2400" dirty="0" err="1">
                <a:solidFill>
                  <a:srgbClr val="002060"/>
                </a:solidFill>
              </a:rPr>
              <a:t>Gy</a:t>
            </a:r>
            <a:r>
              <a:rPr lang="tr-TR" altLang="en-US" sz="2400" dirty="0">
                <a:solidFill>
                  <a:srgbClr val="002060"/>
                </a:solidFill>
              </a:rPr>
              <a:t>/</a:t>
            </a:r>
            <a:r>
              <a:rPr lang="en-US" altLang="en-US" sz="2400" dirty="0">
                <a:solidFill>
                  <a:srgbClr val="002060"/>
                </a:solidFill>
              </a:rPr>
              <a:t>3 f</a:t>
            </a:r>
            <a:r>
              <a:rPr lang="tr-TR" altLang="en-US" sz="2400" dirty="0">
                <a:solidFill>
                  <a:srgbClr val="002060"/>
                </a:solidFill>
              </a:rPr>
              <a:t>r) </a:t>
            </a:r>
            <a:r>
              <a:rPr lang="tr-TR" altLang="en-US" sz="2400" dirty="0" err="1">
                <a:solidFill>
                  <a:srgbClr val="002060"/>
                </a:solidFill>
              </a:rPr>
              <a:t>vs</a:t>
            </a:r>
            <a:r>
              <a:rPr lang="tr-TR" altLang="en-US" sz="2400" dirty="0">
                <a:solidFill>
                  <a:srgbClr val="002060"/>
                </a:solidFill>
              </a:rPr>
              <a:t> </a:t>
            </a:r>
            <a:r>
              <a:rPr lang="en-US" altLang="en-US" sz="2400" dirty="0">
                <a:solidFill>
                  <a:srgbClr val="002060"/>
                </a:solidFill>
              </a:rPr>
              <a:t>3</a:t>
            </a:r>
            <a:r>
              <a:rPr lang="tr-TR" altLang="en-US" sz="2400" dirty="0">
                <a:solidFill>
                  <a:srgbClr val="002060"/>
                </a:solidFill>
              </a:rPr>
              <a:t>BK</a:t>
            </a:r>
            <a:r>
              <a:rPr lang="en-US" altLang="en-US" sz="2400" dirty="0">
                <a:solidFill>
                  <a:srgbClr val="002060"/>
                </a:solidFill>
              </a:rPr>
              <a:t>RT</a:t>
            </a:r>
            <a:r>
              <a:rPr lang="tr-TR" altLang="en-US" sz="2400" dirty="0">
                <a:solidFill>
                  <a:srgbClr val="002060"/>
                </a:solidFill>
              </a:rPr>
              <a:t> (</a:t>
            </a:r>
            <a:r>
              <a:rPr lang="en-US" altLang="en-US" sz="2400" dirty="0">
                <a:solidFill>
                  <a:srgbClr val="002060"/>
                </a:solidFill>
              </a:rPr>
              <a:t>70</a:t>
            </a:r>
            <a:r>
              <a:rPr lang="tr-TR" altLang="en-US" sz="2400" dirty="0">
                <a:solidFill>
                  <a:srgbClr val="002060"/>
                </a:solidFill>
              </a:rPr>
              <a:t> </a:t>
            </a:r>
            <a:r>
              <a:rPr lang="en-US" altLang="en-US" sz="2400" dirty="0" err="1">
                <a:solidFill>
                  <a:srgbClr val="002060"/>
                </a:solidFill>
              </a:rPr>
              <a:t>Gy</a:t>
            </a:r>
            <a:r>
              <a:rPr lang="tr-TR" altLang="en-US" sz="2400" dirty="0">
                <a:solidFill>
                  <a:srgbClr val="002060"/>
                </a:solidFill>
              </a:rPr>
              <a:t>/35 </a:t>
            </a:r>
            <a:r>
              <a:rPr lang="tr-TR" altLang="en-US" sz="2400" dirty="0" err="1">
                <a:solidFill>
                  <a:srgbClr val="002060"/>
                </a:solidFill>
              </a:rPr>
              <a:t>fr</a:t>
            </a:r>
            <a:r>
              <a:rPr lang="tr-TR" altLang="en-US" sz="2400" dirty="0">
                <a:solidFill>
                  <a:srgbClr val="002060"/>
                </a:solidFill>
              </a:rPr>
              <a:t>) </a:t>
            </a:r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tr-TR" altLang="en-US" sz="2400" dirty="0">
                <a:solidFill>
                  <a:srgbClr val="002060"/>
                </a:solidFill>
              </a:rPr>
              <a:t> 2007-2011, 102 hasta, 37 ay izlem </a:t>
            </a:r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tr-TR" altLang="en-US" sz="2400" dirty="0">
                <a:solidFill>
                  <a:srgbClr val="002060"/>
                </a:solidFill>
              </a:rPr>
              <a:t> </a:t>
            </a:r>
            <a:r>
              <a:rPr lang="tr-TR" altLang="en-US" b="1" dirty="0">
                <a:solidFill>
                  <a:srgbClr val="002060"/>
                </a:solidFill>
              </a:rPr>
              <a:t>Eşit LK, PFS ve GS </a:t>
            </a:r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tr-TR" altLang="en-US" sz="2400" b="1" dirty="0">
                <a:solidFill>
                  <a:srgbClr val="002060"/>
                </a:solidFill>
              </a:rPr>
              <a:t> SBRT= Artmış yaşam kalitesi </a:t>
            </a:r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tr-TR" altLang="en-US" sz="2400" dirty="0">
                <a:solidFill>
                  <a:srgbClr val="002060"/>
                </a:solidFill>
              </a:rPr>
              <a:t> 3BKRT= Artmış </a:t>
            </a:r>
            <a:r>
              <a:rPr lang="tr-TR" altLang="en-US" sz="2400" dirty="0" err="1">
                <a:solidFill>
                  <a:srgbClr val="002060"/>
                </a:solidFill>
              </a:rPr>
              <a:t>toks</a:t>
            </a:r>
            <a:r>
              <a:rPr lang="tr-TR" altLang="en-US" sz="2400" dirty="0">
                <a:solidFill>
                  <a:srgbClr val="002060"/>
                </a:solidFill>
              </a:rPr>
              <a:t> (</a:t>
            </a:r>
            <a:r>
              <a:rPr lang="tr-TR" altLang="en-US" sz="2400" dirty="0" err="1">
                <a:solidFill>
                  <a:srgbClr val="002060"/>
                </a:solidFill>
              </a:rPr>
              <a:t>dispne</a:t>
            </a:r>
            <a:r>
              <a:rPr lang="tr-TR" altLang="en-US" sz="2400" dirty="0">
                <a:solidFill>
                  <a:srgbClr val="002060"/>
                </a:solidFill>
              </a:rPr>
              <a:t>, öksürük) </a:t>
            </a:r>
            <a:r>
              <a:rPr lang="en-US" altLang="en-US" sz="2400" dirty="0">
                <a:solidFill>
                  <a:srgbClr val="002060"/>
                </a:solidFill>
              </a:rPr>
              <a:t> </a:t>
            </a:r>
            <a:endParaRPr lang="tr-TR" altLang="en-US" sz="2400" dirty="0">
              <a:solidFill>
                <a:srgbClr val="002060"/>
              </a:solidFill>
            </a:endParaRPr>
          </a:p>
        </p:txBody>
      </p:sp>
      <p:sp>
        <p:nvSpPr>
          <p:cNvPr id="28675" name="Dikdörtgen 1">
            <a:extLst>
              <a:ext uri="{FF2B5EF4-FFF2-40B4-BE49-F238E27FC236}">
                <a16:creationId xmlns:a16="http://schemas.microsoft.com/office/drawing/2014/main" id="{3EF41AD2-10D3-76CF-9580-681BC1C73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9633" y="4568764"/>
            <a:ext cx="28696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1400" b="1" i="1" dirty="0" err="1">
                <a:solidFill>
                  <a:srgbClr val="7030A0"/>
                </a:solidFill>
                <a:latin typeface="Arial" panose="020B0604020202020204" pitchFamily="34" charset="0"/>
              </a:rPr>
              <a:t>Nyman</a:t>
            </a:r>
            <a:r>
              <a:rPr lang="tr-TR" altLang="tr-TR" sz="1400" b="1" i="1" dirty="0">
                <a:solidFill>
                  <a:srgbClr val="7030A0"/>
                </a:solidFill>
                <a:latin typeface="Arial" panose="020B0604020202020204" pitchFamily="34" charset="0"/>
              </a:rPr>
              <a:t> J, </a:t>
            </a:r>
            <a:r>
              <a:rPr lang="tr-TR" altLang="tr-TR" sz="1400" b="1" i="1" dirty="0" err="1">
                <a:solidFill>
                  <a:srgbClr val="7030A0"/>
                </a:solidFill>
                <a:latin typeface="Arial" panose="020B0604020202020204" pitchFamily="34" charset="0"/>
              </a:rPr>
              <a:t>Radiother</a:t>
            </a:r>
            <a:r>
              <a:rPr lang="tr-TR" altLang="tr-TR" sz="1400" b="1" i="1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400" b="1" i="1" dirty="0" err="1">
                <a:solidFill>
                  <a:srgbClr val="7030A0"/>
                </a:solidFill>
                <a:latin typeface="Arial" panose="020B0604020202020204" pitchFamily="34" charset="0"/>
              </a:rPr>
              <a:t>Oncol</a:t>
            </a:r>
            <a:r>
              <a:rPr lang="tr-TR" altLang="tr-TR" sz="1400" b="1" i="1" dirty="0">
                <a:solidFill>
                  <a:srgbClr val="7030A0"/>
                </a:solidFill>
                <a:latin typeface="Arial" panose="020B0604020202020204" pitchFamily="34" charset="0"/>
              </a:rPr>
              <a:t> 2016</a:t>
            </a:r>
          </a:p>
        </p:txBody>
      </p:sp>
      <p:sp>
        <p:nvSpPr>
          <p:cNvPr id="5" name="8 İçerik Yer Tutucusu">
            <a:extLst>
              <a:ext uri="{FF2B5EF4-FFF2-40B4-BE49-F238E27FC236}">
                <a16:creationId xmlns:a16="http://schemas.microsoft.com/office/drawing/2014/main" id="{936FB0FE-B010-30E4-0510-A7B2C28FC882}"/>
              </a:ext>
            </a:extLst>
          </p:cNvPr>
          <p:cNvSpPr txBox="1">
            <a:spLocks/>
          </p:cNvSpPr>
          <p:nvPr/>
        </p:nvSpPr>
        <p:spPr>
          <a:xfrm>
            <a:off x="6753885" y="1475509"/>
            <a:ext cx="5168960" cy="4701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altLang="tr-TR" sz="3200" b="1" dirty="0">
                <a:solidFill>
                  <a:srgbClr val="7030A0"/>
                </a:solidFill>
              </a:rPr>
              <a:t>CHISEL Çalışması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tr-TR" sz="2400" dirty="0">
                <a:solidFill>
                  <a:srgbClr val="002060"/>
                </a:solidFill>
              </a:rPr>
              <a:t>S</a:t>
            </a:r>
            <a:r>
              <a:rPr lang="tr-TR" altLang="tr-TR" sz="2400" dirty="0">
                <a:solidFill>
                  <a:srgbClr val="002060"/>
                </a:solidFill>
              </a:rPr>
              <a:t>BRT</a:t>
            </a:r>
            <a:r>
              <a:rPr lang="en-US" altLang="tr-TR" sz="2400" dirty="0">
                <a:solidFill>
                  <a:srgbClr val="002060"/>
                </a:solidFill>
              </a:rPr>
              <a:t> (54 </a:t>
            </a:r>
            <a:r>
              <a:rPr lang="en-US" altLang="tr-TR" sz="2400" dirty="0" err="1">
                <a:solidFill>
                  <a:srgbClr val="002060"/>
                </a:solidFill>
              </a:rPr>
              <a:t>Gy</a:t>
            </a:r>
            <a:r>
              <a:rPr lang="tr-TR" altLang="tr-TR" sz="2400" dirty="0">
                <a:solidFill>
                  <a:srgbClr val="002060"/>
                </a:solidFill>
              </a:rPr>
              <a:t>/</a:t>
            </a:r>
            <a:r>
              <a:rPr lang="en-US" altLang="tr-TR" sz="2400" dirty="0">
                <a:solidFill>
                  <a:srgbClr val="002060"/>
                </a:solidFill>
              </a:rPr>
              <a:t>3 f</a:t>
            </a:r>
            <a:r>
              <a:rPr lang="tr-TR" altLang="tr-TR" sz="2400" dirty="0">
                <a:solidFill>
                  <a:srgbClr val="002060"/>
                </a:solidFill>
              </a:rPr>
              <a:t>r - 48 </a:t>
            </a:r>
            <a:r>
              <a:rPr lang="tr-TR" altLang="tr-TR" sz="2400" dirty="0" err="1">
                <a:solidFill>
                  <a:srgbClr val="002060"/>
                </a:solidFill>
              </a:rPr>
              <a:t>Gy</a:t>
            </a:r>
            <a:r>
              <a:rPr lang="tr-TR" altLang="tr-TR" sz="2400" dirty="0">
                <a:solidFill>
                  <a:srgbClr val="002060"/>
                </a:solidFill>
              </a:rPr>
              <a:t>/4 </a:t>
            </a:r>
            <a:r>
              <a:rPr lang="tr-TR" altLang="tr-TR" sz="2400" dirty="0" err="1">
                <a:solidFill>
                  <a:srgbClr val="002060"/>
                </a:solidFill>
              </a:rPr>
              <a:t>fr</a:t>
            </a:r>
            <a:r>
              <a:rPr lang="tr-TR" altLang="tr-TR" sz="2400" dirty="0">
                <a:solidFill>
                  <a:srgbClr val="002060"/>
                </a:solidFill>
              </a:rPr>
              <a:t>) </a:t>
            </a:r>
            <a:r>
              <a:rPr lang="tr-TR" altLang="tr-TR" sz="2400" dirty="0" err="1">
                <a:solidFill>
                  <a:srgbClr val="002060"/>
                </a:solidFill>
              </a:rPr>
              <a:t>vs</a:t>
            </a:r>
            <a:r>
              <a:rPr lang="en-US" altLang="tr-TR" sz="2400" dirty="0">
                <a:solidFill>
                  <a:srgbClr val="002060"/>
                </a:solidFill>
              </a:rPr>
              <a:t> </a:t>
            </a:r>
            <a:endParaRPr lang="tr-TR" altLang="tr-TR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tr-TR" altLang="tr-TR" sz="2400" dirty="0">
                <a:solidFill>
                  <a:srgbClr val="002060"/>
                </a:solidFill>
              </a:rPr>
              <a:t>    </a:t>
            </a:r>
            <a:r>
              <a:rPr lang="en-US" altLang="tr-TR" sz="2400" dirty="0">
                <a:solidFill>
                  <a:srgbClr val="002060"/>
                </a:solidFill>
              </a:rPr>
              <a:t>RT (66 </a:t>
            </a:r>
            <a:r>
              <a:rPr lang="en-US" altLang="tr-TR" sz="2400" dirty="0" err="1">
                <a:solidFill>
                  <a:srgbClr val="002060"/>
                </a:solidFill>
              </a:rPr>
              <a:t>Gy</a:t>
            </a:r>
            <a:r>
              <a:rPr lang="tr-TR" altLang="tr-TR" sz="2400" dirty="0">
                <a:solidFill>
                  <a:srgbClr val="002060"/>
                </a:solidFill>
              </a:rPr>
              <a:t>/</a:t>
            </a:r>
            <a:r>
              <a:rPr lang="en-US" altLang="tr-TR" sz="2400" dirty="0">
                <a:solidFill>
                  <a:srgbClr val="002060"/>
                </a:solidFill>
              </a:rPr>
              <a:t>33 f</a:t>
            </a:r>
            <a:r>
              <a:rPr lang="tr-TR" altLang="tr-TR" sz="2400" dirty="0">
                <a:solidFill>
                  <a:srgbClr val="002060"/>
                </a:solidFill>
              </a:rPr>
              <a:t>r - 50 </a:t>
            </a:r>
            <a:r>
              <a:rPr lang="tr-TR" altLang="tr-TR" sz="2400" dirty="0" err="1">
                <a:solidFill>
                  <a:srgbClr val="002060"/>
                </a:solidFill>
              </a:rPr>
              <a:t>Gy</a:t>
            </a:r>
            <a:r>
              <a:rPr lang="tr-TR" altLang="tr-TR" sz="2400" dirty="0">
                <a:solidFill>
                  <a:srgbClr val="002060"/>
                </a:solidFill>
              </a:rPr>
              <a:t>/20 </a:t>
            </a:r>
            <a:r>
              <a:rPr lang="tr-TR" altLang="tr-TR" sz="2400" dirty="0" err="1">
                <a:solidFill>
                  <a:srgbClr val="002060"/>
                </a:solidFill>
              </a:rPr>
              <a:t>fr</a:t>
            </a:r>
            <a:r>
              <a:rPr lang="tr-TR" altLang="tr-TR" sz="2400" dirty="0">
                <a:solidFill>
                  <a:srgbClr val="002060"/>
                </a:solidFill>
              </a:rPr>
              <a:t>)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altLang="tr-TR" sz="2400" dirty="0">
                <a:solidFill>
                  <a:srgbClr val="002060"/>
                </a:solidFill>
              </a:rPr>
              <a:t>2009-2015, 101 hasta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altLang="tr-TR" b="1" dirty="0">
                <a:solidFill>
                  <a:srgbClr val="002060"/>
                </a:solidFill>
              </a:rPr>
              <a:t>SBRT= Artmış LK ve GS </a:t>
            </a:r>
          </a:p>
        </p:txBody>
      </p:sp>
      <p:sp>
        <p:nvSpPr>
          <p:cNvPr id="6" name="Dikdörtgen 1">
            <a:extLst>
              <a:ext uri="{FF2B5EF4-FFF2-40B4-BE49-F238E27FC236}">
                <a16:creationId xmlns:a16="http://schemas.microsoft.com/office/drawing/2014/main" id="{C6E3A387-1BDA-58B0-DAB6-0586B49F2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5576" y="6405983"/>
            <a:ext cx="36944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1400" b="1" i="1" dirty="0" err="1">
                <a:solidFill>
                  <a:srgbClr val="7030A0"/>
                </a:solidFill>
                <a:latin typeface="Arial" panose="020B0604020202020204" pitchFamily="34" charset="0"/>
              </a:rPr>
              <a:t>Ball</a:t>
            </a:r>
            <a:r>
              <a:rPr lang="tr-TR" altLang="tr-TR" sz="1400" b="1" i="1" dirty="0">
                <a:solidFill>
                  <a:srgbClr val="7030A0"/>
                </a:solidFill>
                <a:latin typeface="Arial" panose="020B0604020202020204" pitchFamily="34" charset="0"/>
              </a:rPr>
              <a:t> D, </a:t>
            </a:r>
            <a:r>
              <a:rPr lang="tr-TR" altLang="tr-TR" sz="1400" b="1" i="1" dirty="0" err="1">
                <a:solidFill>
                  <a:srgbClr val="7030A0"/>
                </a:solidFill>
                <a:latin typeface="Arial" panose="020B0604020202020204" pitchFamily="34" charset="0"/>
              </a:rPr>
              <a:t>The</a:t>
            </a:r>
            <a:r>
              <a:rPr lang="tr-TR" altLang="tr-TR" sz="1400" b="1" i="1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400" b="1" i="1" dirty="0" err="1">
                <a:solidFill>
                  <a:srgbClr val="7030A0"/>
                </a:solidFill>
                <a:latin typeface="Arial" panose="020B0604020202020204" pitchFamily="34" charset="0"/>
              </a:rPr>
              <a:t>Lancet</a:t>
            </a:r>
            <a:r>
              <a:rPr lang="tr-TR" altLang="tr-TR" sz="1400" b="1" i="1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400" b="1" i="1" dirty="0" err="1">
                <a:solidFill>
                  <a:srgbClr val="7030A0"/>
                </a:solidFill>
                <a:latin typeface="Arial" panose="020B0604020202020204" pitchFamily="34" charset="0"/>
              </a:rPr>
              <a:t>Oncology</a:t>
            </a:r>
            <a:r>
              <a:rPr lang="tr-TR" altLang="tr-TR" sz="1400" b="1" i="1" dirty="0">
                <a:solidFill>
                  <a:srgbClr val="7030A0"/>
                </a:solidFill>
                <a:latin typeface="Arial" panose="020B0604020202020204" pitchFamily="34" charset="0"/>
              </a:rPr>
              <a:t> 2019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870CCAE6-09DF-8C9A-4AA0-ABDC22E31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713" y="3911095"/>
            <a:ext cx="2829011" cy="2402543"/>
          </a:xfrm>
          <a:prstGeom prst="rect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DE9E0270-2710-E036-1FB0-61823D7CF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5015" y="3911094"/>
            <a:ext cx="2827831" cy="2402543"/>
          </a:xfrm>
          <a:prstGeom prst="rect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6823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168260"/>
            <a:ext cx="10515600" cy="1325563"/>
          </a:xfrm>
        </p:spPr>
        <p:txBody>
          <a:bodyPr>
            <a:normAutofit/>
          </a:bodyPr>
          <a:lstStyle/>
          <a:p>
            <a:r>
              <a:rPr lang="tr-TR" sz="4000" b="1" dirty="0">
                <a:solidFill>
                  <a:srgbClr val="7030A0"/>
                </a:solidFill>
              </a:rPr>
              <a:t>Hedef lokal kontrolü arttırmak!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14400" y="1466662"/>
            <a:ext cx="8990092" cy="14217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  <a:latin typeface="+mj-lt"/>
              </a:rPr>
              <a:t> Konvansiyonel RT ile 100 </a:t>
            </a:r>
            <a:r>
              <a:rPr lang="tr-TR" sz="2400" dirty="0" err="1">
                <a:solidFill>
                  <a:srgbClr val="002060"/>
                </a:solidFill>
                <a:latin typeface="+mj-lt"/>
              </a:rPr>
              <a:t>Gy</a:t>
            </a:r>
            <a:r>
              <a:rPr lang="tr-TR" sz="2400" dirty="0">
                <a:solidFill>
                  <a:srgbClr val="002060"/>
                </a:solidFill>
                <a:latin typeface="+mj-lt"/>
              </a:rPr>
              <a:t> üzeri dozlara çıkmak zor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  <a:latin typeface="+mj-lt"/>
              </a:rPr>
              <a:t> Değiştirilmiş </a:t>
            </a:r>
            <a:r>
              <a:rPr lang="tr-TR" sz="2400" dirty="0" err="1">
                <a:solidFill>
                  <a:srgbClr val="002060"/>
                </a:solidFill>
                <a:latin typeface="+mj-lt"/>
              </a:rPr>
              <a:t>fraksiyonasyon</a:t>
            </a:r>
            <a:r>
              <a:rPr lang="tr-TR" sz="2400" dirty="0">
                <a:solidFill>
                  <a:srgbClr val="002060"/>
                </a:solidFill>
                <a:latin typeface="+mj-lt"/>
              </a:rPr>
              <a:t> / biyolojik etkili doz (BED)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  <a:latin typeface="+mj-lt"/>
              </a:rPr>
              <a:t> HF daha yüksek fraksiyon başına doz uygulaması</a:t>
            </a:r>
            <a:endParaRPr lang="tr-TR" sz="2400" dirty="0">
              <a:latin typeface="+mj-lt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13</a:t>
            </a:fld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10418" y="3132811"/>
            <a:ext cx="2610262" cy="194252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Metin kutusu 6"/>
          <p:cNvSpPr txBox="1"/>
          <p:nvPr/>
        </p:nvSpPr>
        <p:spPr>
          <a:xfrm>
            <a:off x="1861970" y="5179582"/>
            <a:ext cx="7458572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7030A0"/>
                </a:solidFill>
                <a:latin typeface="+mj-lt"/>
              </a:rPr>
              <a:t>30 fraksiyon x 2 </a:t>
            </a:r>
            <a:r>
              <a:rPr lang="tr-TR" sz="2400" dirty="0" err="1">
                <a:solidFill>
                  <a:srgbClr val="7030A0"/>
                </a:solidFill>
                <a:latin typeface="+mj-lt"/>
              </a:rPr>
              <a:t>Gy</a:t>
            </a:r>
            <a:r>
              <a:rPr lang="tr-TR" sz="2400" dirty="0">
                <a:solidFill>
                  <a:srgbClr val="7030A0"/>
                </a:solidFill>
                <a:latin typeface="+mj-lt"/>
              </a:rPr>
              <a:t> = 60 </a:t>
            </a:r>
            <a:r>
              <a:rPr lang="tr-TR" sz="2400" dirty="0" err="1">
                <a:solidFill>
                  <a:srgbClr val="7030A0"/>
                </a:solidFill>
                <a:latin typeface="+mj-lt"/>
              </a:rPr>
              <a:t>Gy</a:t>
            </a:r>
            <a:r>
              <a:rPr lang="tr-TR" sz="2400" dirty="0">
                <a:solidFill>
                  <a:srgbClr val="7030A0"/>
                </a:solidFill>
                <a:latin typeface="+mj-lt"/>
              </a:rPr>
              <a:t> / 6 hafta   </a:t>
            </a:r>
            <a:r>
              <a:rPr lang="tr-TR" sz="2400" b="1" dirty="0">
                <a:solidFill>
                  <a:srgbClr val="002060"/>
                </a:solidFill>
                <a:latin typeface="+mj-lt"/>
              </a:rPr>
              <a:t>***  BED: 60 Gy</a:t>
            </a:r>
          </a:p>
          <a:p>
            <a:endParaRPr lang="tr-TR" sz="2400" dirty="0">
              <a:solidFill>
                <a:srgbClr val="7030A0"/>
              </a:solidFill>
              <a:latin typeface="+mj-lt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7030A0"/>
                </a:solidFill>
                <a:latin typeface="+mj-lt"/>
              </a:rPr>
              <a:t> 3 fraksiyon x  20 </a:t>
            </a:r>
            <a:r>
              <a:rPr lang="tr-TR" sz="2400" dirty="0" err="1">
                <a:solidFill>
                  <a:srgbClr val="7030A0"/>
                </a:solidFill>
                <a:latin typeface="+mj-lt"/>
              </a:rPr>
              <a:t>Gy</a:t>
            </a:r>
            <a:r>
              <a:rPr lang="tr-TR" sz="2400" dirty="0">
                <a:solidFill>
                  <a:srgbClr val="7030A0"/>
                </a:solidFill>
                <a:latin typeface="+mj-lt"/>
              </a:rPr>
              <a:t> = 60 </a:t>
            </a:r>
            <a:r>
              <a:rPr lang="tr-TR" sz="2400" dirty="0" err="1">
                <a:solidFill>
                  <a:srgbClr val="7030A0"/>
                </a:solidFill>
                <a:latin typeface="+mj-lt"/>
              </a:rPr>
              <a:t>Gy</a:t>
            </a:r>
            <a:r>
              <a:rPr lang="tr-TR" sz="2400" dirty="0">
                <a:solidFill>
                  <a:srgbClr val="7030A0"/>
                </a:solidFill>
                <a:latin typeface="+mj-lt"/>
              </a:rPr>
              <a:t> / 3 gün    </a:t>
            </a:r>
            <a:r>
              <a:rPr lang="tr-TR" sz="2400" b="1" dirty="0">
                <a:solidFill>
                  <a:srgbClr val="002060"/>
                </a:solidFill>
                <a:latin typeface="+mj-lt"/>
              </a:rPr>
              <a:t>***  BED: 150 Gy</a:t>
            </a:r>
          </a:p>
        </p:txBody>
      </p:sp>
    </p:spTree>
    <p:extLst>
      <p:ext uri="{BB962C8B-B14F-4D97-AF65-F5344CB8AC3E}">
        <p14:creationId xmlns:p14="http://schemas.microsoft.com/office/powerpoint/2010/main" val="4179840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165953"/>
            <a:ext cx="10515600" cy="1325563"/>
          </a:xfrm>
        </p:spPr>
        <p:txBody>
          <a:bodyPr>
            <a:normAutofit/>
          </a:bodyPr>
          <a:lstStyle/>
          <a:p>
            <a:r>
              <a:rPr lang="tr-TR" sz="4000" b="1" dirty="0">
                <a:solidFill>
                  <a:srgbClr val="7030A0"/>
                </a:solidFill>
              </a:rPr>
              <a:t>Neden SBRT?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22218" y="1258432"/>
            <a:ext cx="9098732" cy="4495265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SBRT ile (10-25 </a:t>
            </a:r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Gy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) tümör hücresinde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major histocompatibility complex class I (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MHC I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)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,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tumor-associated antigens (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TAAs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)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,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sitotoksik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T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lenfosit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(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CTLs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)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artar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. 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T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ümör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volümünde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hızla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küçülmeye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neden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olur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.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tr-TR" sz="2400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14</a:t>
            </a:fld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251" y="2720433"/>
            <a:ext cx="7357497" cy="403345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44030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229496"/>
            <a:ext cx="10515600" cy="1325563"/>
          </a:xfrm>
        </p:spPr>
        <p:txBody>
          <a:bodyPr>
            <a:normAutofit/>
          </a:bodyPr>
          <a:lstStyle/>
          <a:p>
            <a:r>
              <a:rPr lang="tr-TR" sz="4000" b="1" dirty="0">
                <a:solidFill>
                  <a:srgbClr val="7030A0"/>
                </a:solidFill>
              </a:rPr>
              <a:t>SBRT - çekinceler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61315" y="1412341"/>
            <a:ext cx="6972959" cy="451768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7030A0"/>
                </a:solidFill>
              </a:rPr>
              <a:t>Hastaların %25’inde biyopsi yok!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Ama serilerde biyopsi + </a:t>
            </a:r>
            <a:r>
              <a:rPr lang="tr-TR" sz="2400" dirty="0" err="1">
                <a:solidFill>
                  <a:srgbClr val="002060"/>
                </a:solidFill>
              </a:rPr>
              <a:t>vs</a:t>
            </a:r>
            <a:r>
              <a:rPr lang="tr-TR" sz="2400" dirty="0">
                <a:solidFill>
                  <a:srgbClr val="002060"/>
                </a:solidFill>
              </a:rPr>
              <a:t> –’te LK benzer!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 err="1">
                <a:solidFill>
                  <a:srgbClr val="7030A0"/>
                </a:solidFill>
              </a:rPr>
              <a:t>Mediasten</a:t>
            </a:r>
            <a:r>
              <a:rPr lang="tr-TR" sz="2400" dirty="0">
                <a:solidFill>
                  <a:srgbClr val="7030A0"/>
                </a:solidFill>
              </a:rPr>
              <a:t> </a:t>
            </a:r>
            <a:r>
              <a:rPr lang="tr-TR" sz="2400" dirty="0" err="1">
                <a:solidFill>
                  <a:srgbClr val="7030A0"/>
                </a:solidFill>
              </a:rPr>
              <a:t>bx</a:t>
            </a:r>
            <a:r>
              <a:rPr lang="tr-TR" sz="2400" dirty="0">
                <a:solidFill>
                  <a:srgbClr val="7030A0"/>
                </a:solidFill>
              </a:rPr>
              <a:t> değerlendirmesi nadir!</a:t>
            </a:r>
          </a:p>
          <a:p>
            <a:pPr marL="0" indent="0">
              <a:buNone/>
            </a:pPr>
            <a:r>
              <a:rPr lang="tr-TR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   (PETBT </a:t>
            </a:r>
            <a:r>
              <a:rPr lang="tr-TR" sz="2400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mediastinal</a:t>
            </a:r>
            <a:r>
              <a:rPr lang="tr-TR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tr-TR" sz="2400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evreleme</a:t>
            </a:r>
            <a:r>
              <a:rPr lang="tr-TR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; %82 doğruluk!)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Santral yerleşimli tümörde LNM riski artar.</a:t>
            </a:r>
            <a:endParaRPr lang="tr-TR" sz="24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Çoğu hasta yaşlı, kırılgan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7030A0"/>
                </a:solidFill>
              </a:rPr>
              <a:t>Başarısızlık genellikle uzak metastaz (%30)!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altLang="en-US" sz="240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Ölümler genellikle kanser dışı nedenlerle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altLang="en-US" sz="2400" dirty="0" err="1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Toks</a:t>
            </a:r>
            <a:r>
              <a:rPr lang="tr-TR" altLang="en-US" sz="240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en-US" sz="2400" dirty="0" err="1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Grad</a:t>
            </a:r>
            <a:r>
              <a:rPr lang="tr-TR" altLang="en-US" sz="240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3 %10-15, </a:t>
            </a:r>
            <a:r>
              <a:rPr lang="tr-TR" altLang="en-US" sz="2400" dirty="0" err="1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Grad</a:t>
            </a:r>
            <a:r>
              <a:rPr lang="tr-TR" altLang="en-US" sz="240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4 %3-5, </a:t>
            </a:r>
            <a:r>
              <a:rPr lang="tr-TR" altLang="en-US" sz="2400" dirty="0" err="1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Grad</a:t>
            </a:r>
            <a:r>
              <a:rPr lang="tr-TR" altLang="en-US" sz="240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5 &lt;%1</a:t>
            </a:r>
            <a:endParaRPr lang="tr-TR" sz="2400" dirty="0">
              <a:solidFill>
                <a:srgbClr val="00206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15</a:t>
            </a:fld>
            <a:endParaRPr lang="tr-T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3720" y="5368705"/>
            <a:ext cx="4285238" cy="9221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490" y="2473379"/>
            <a:ext cx="2502251" cy="25154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096" y="541387"/>
            <a:ext cx="4149862" cy="188442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838200" y="5580046"/>
            <a:ext cx="10786930" cy="1206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000" b="1" dirty="0">
              <a:solidFill>
                <a:srgbClr val="002060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702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072355"/>
              </p:ext>
            </p:extLst>
          </p:nvPr>
        </p:nvGraphicFramePr>
        <p:xfrm>
          <a:off x="946842" y="1344776"/>
          <a:ext cx="8401491" cy="36271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86686">
                  <a:extLst>
                    <a:ext uri="{9D8B030D-6E8A-4147-A177-3AD203B41FA5}">
                      <a16:colId xmlns:a16="http://schemas.microsoft.com/office/drawing/2014/main" val="2431301837"/>
                    </a:ext>
                  </a:extLst>
                </a:gridCol>
                <a:gridCol w="1784922">
                  <a:extLst>
                    <a:ext uri="{9D8B030D-6E8A-4147-A177-3AD203B41FA5}">
                      <a16:colId xmlns:a16="http://schemas.microsoft.com/office/drawing/2014/main" val="2187527138"/>
                    </a:ext>
                  </a:extLst>
                </a:gridCol>
                <a:gridCol w="2299526">
                  <a:extLst>
                    <a:ext uri="{9D8B030D-6E8A-4147-A177-3AD203B41FA5}">
                      <a16:colId xmlns:a16="http://schemas.microsoft.com/office/drawing/2014/main" val="358171965"/>
                    </a:ext>
                  </a:extLst>
                </a:gridCol>
                <a:gridCol w="2130357">
                  <a:extLst>
                    <a:ext uri="{9D8B030D-6E8A-4147-A177-3AD203B41FA5}">
                      <a16:colId xmlns:a16="http://schemas.microsoft.com/office/drawing/2014/main" val="356197643"/>
                    </a:ext>
                  </a:extLst>
                </a:gridCol>
              </a:tblGrid>
              <a:tr h="328173"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7030A0"/>
                          </a:solidFill>
                        </a:rPr>
                        <a:t>RTOG 0236</a:t>
                      </a:r>
                      <a:r>
                        <a:rPr lang="tr-TR" sz="2000" dirty="0">
                          <a:solidFill>
                            <a:srgbClr val="7030A0"/>
                          </a:solidFill>
                        </a:rPr>
                        <a:t>***</a:t>
                      </a:r>
                      <a:endParaRPr lang="en-US" sz="20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7030A0"/>
                          </a:solidFill>
                        </a:rPr>
                        <a:t>RTOG 0915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7030A0"/>
                          </a:solidFill>
                        </a:rPr>
                        <a:t>RTOG 0813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909933"/>
                  </a:ext>
                </a:extLst>
              </a:tr>
              <a:tr h="574303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7030A0"/>
                          </a:solidFill>
                        </a:rPr>
                        <a:t>Prospective Study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>
                          <a:solidFill>
                            <a:srgbClr val="002060"/>
                          </a:solidFill>
                        </a:rPr>
                        <a:t>Single Arm </a:t>
                      </a:r>
                    </a:p>
                    <a:p>
                      <a:r>
                        <a:rPr lang="en-US" sz="1600" baseline="0" dirty="0">
                          <a:solidFill>
                            <a:srgbClr val="002060"/>
                          </a:solidFill>
                        </a:rPr>
                        <a:t>Phase II</a:t>
                      </a:r>
                      <a:endParaRPr 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solidFill>
                            <a:srgbClr val="002060"/>
                          </a:solidFill>
                        </a:rPr>
                        <a:t>Randomized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solidFill>
                            <a:srgbClr val="002060"/>
                          </a:solidFill>
                        </a:rPr>
                        <a:t>Phase II</a:t>
                      </a:r>
                      <a:endParaRPr 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Single Arm </a:t>
                      </a:r>
                    </a:p>
                    <a:p>
                      <a:r>
                        <a:rPr lang="en-US" sz="1600" baseline="0" dirty="0">
                          <a:solidFill>
                            <a:srgbClr val="002060"/>
                          </a:solidFill>
                        </a:rPr>
                        <a:t>Phase I/II</a:t>
                      </a:r>
                      <a:endParaRPr 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107193"/>
                  </a:ext>
                </a:extLst>
              </a:tr>
              <a:tr h="33273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7030A0"/>
                          </a:solidFill>
                        </a:rPr>
                        <a:t># of patients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117563"/>
                  </a:ext>
                </a:extLst>
              </a:tr>
              <a:tr h="328173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7030A0"/>
                          </a:solidFill>
                        </a:rPr>
                        <a:t>Medically</a:t>
                      </a:r>
                      <a:r>
                        <a:rPr lang="en-US" sz="16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1600" b="1" dirty="0">
                          <a:solidFill>
                            <a:srgbClr val="7030A0"/>
                          </a:solidFill>
                        </a:rPr>
                        <a:t>Operable?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2060"/>
                          </a:solidFill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004107"/>
                  </a:ext>
                </a:extLst>
              </a:tr>
              <a:tr h="328173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7030A0"/>
                          </a:solidFill>
                        </a:rPr>
                        <a:t>TNM</a:t>
                      </a:r>
                      <a:r>
                        <a:rPr lang="en-US" sz="1600" b="1" baseline="0" dirty="0">
                          <a:solidFill>
                            <a:srgbClr val="7030A0"/>
                          </a:solidFill>
                        </a:rPr>
                        <a:t> Stage</a:t>
                      </a:r>
                      <a:endParaRPr lang="en-US" sz="1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cT1-2N0M0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cT1-2N0M0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cT1-2N0M0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404149"/>
                  </a:ext>
                </a:extLst>
              </a:tr>
              <a:tr h="57430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7030A0"/>
                          </a:solidFill>
                        </a:rPr>
                        <a:t>Tumor Location</a:t>
                      </a:r>
                    </a:p>
                    <a:p>
                      <a:endParaRPr lang="en-US" sz="1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2060"/>
                          </a:solidFill>
                        </a:rPr>
                        <a:t>Peripheral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2060"/>
                          </a:solidFill>
                        </a:rPr>
                        <a:t>Peripheral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2060"/>
                          </a:solidFill>
                        </a:rPr>
                        <a:t>Central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98273"/>
                  </a:ext>
                </a:extLst>
              </a:tr>
              <a:tr h="33273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7030A0"/>
                          </a:solidFill>
                        </a:rPr>
                        <a:t>RT Dose/</a:t>
                      </a:r>
                      <a:r>
                        <a:rPr lang="en-US" sz="1600" b="1" dirty="0" err="1">
                          <a:solidFill>
                            <a:srgbClr val="7030A0"/>
                          </a:solidFill>
                        </a:rPr>
                        <a:t>Fx</a:t>
                      </a:r>
                      <a:endParaRPr lang="en-US" sz="1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1800" b="1" kern="1200" dirty="0">
                          <a:solidFill>
                            <a:srgbClr val="002060"/>
                          </a:solidFill>
                        </a:rPr>
                        <a:t>54Gy/3f</a:t>
                      </a:r>
                      <a:r>
                        <a:rPr lang="tr-TR" altLang="en-US" sz="1800" b="1" kern="1200" dirty="0">
                          <a:solidFill>
                            <a:srgbClr val="002060"/>
                          </a:solidFill>
                        </a:rPr>
                        <a:t>r</a:t>
                      </a:r>
                      <a:endParaRPr lang="en-US" sz="1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1800" b="1" dirty="0">
                          <a:solidFill>
                            <a:srgbClr val="002060"/>
                          </a:solidFill>
                        </a:rPr>
                        <a:t>34Gy/1f</a:t>
                      </a:r>
                      <a:r>
                        <a:rPr lang="tr-TR" altLang="en-US" sz="1800" b="1" dirty="0">
                          <a:solidFill>
                            <a:srgbClr val="002060"/>
                          </a:solidFill>
                        </a:rPr>
                        <a:t>r</a:t>
                      </a:r>
                      <a:r>
                        <a:rPr lang="en-US" altLang="en-US" sz="1800" b="1" dirty="0">
                          <a:solidFill>
                            <a:srgbClr val="002060"/>
                          </a:solidFill>
                        </a:rPr>
                        <a:t> vs. 48Gy/4f</a:t>
                      </a:r>
                      <a:r>
                        <a:rPr lang="tr-TR" altLang="en-US" sz="1800" b="1" dirty="0">
                          <a:solidFill>
                            <a:srgbClr val="002060"/>
                          </a:solidFill>
                        </a:rPr>
                        <a:t>r</a:t>
                      </a:r>
                      <a:endParaRPr lang="en-US" sz="1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1800" b="1" dirty="0">
                          <a:solidFill>
                            <a:srgbClr val="002060"/>
                          </a:solidFill>
                        </a:rPr>
                        <a:t>50-60Gy/5f</a:t>
                      </a:r>
                      <a:r>
                        <a:rPr lang="tr-TR" altLang="en-US" sz="1800" b="1" dirty="0">
                          <a:solidFill>
                            <a:srgbClr val="002060"/>
                          </a:solidFill>
                        </a:rPr>
                        <a:t>r</a:t>
                      </a:r>
                      <a:endParaRPr lang="en-US" sz="1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937702"/>
                  </a:ext>
                </a:extLst>
              </a:tr>
              <a:tr h="33273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7030A0"/>
                          </a:solidFill>
                        </a:rPr>
                        <a:t>Local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93% @ 5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89-93% @ 5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88% @ 2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876908"/>
                  </a:ext>
                </a:extLst>
              </a:tr>
              <a:tr h="33273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7030A0"/>
                          </a:solidFill>
                        </a:rPr>
                        <a:t>Overall Survival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40% @ 5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30-41%@ 5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70% @ 2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565166"/>
                  </a:ext>
                </a:extLst>
              </a:tr>
            </a:tbl>
          </a:graphicData>
        </a:graphic>
      </p:graphicFrame>
      <p:sp>
        <p:nvSpPr>
          <p:cNvPr id="7" name="Unvan 1"/>
          <p:cNvSpPr txBox="1">
            <a:spLocks/>
          </p:cNvSpPr>
          <p:nvPr/>
        </p:nvSpPr>
        <p:spPr>
          <a:xfrm>
            <a:off x="946842" y="50904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b="1" dirty="0">
                <a:solidFill>
                  <a:srgbClr val="7030A0"/>
                </a:solidFill>
              </a:rPr>
              <a:t>Medikal </a:t>
            </a:r>
            <a:r>
              <a:rPr lang="tr-TR" sz="3600" b="1" dirty="0" err="1">
                <a:solidFill>
                  <a:srgbClr val="7030A0"/>
                </a:solidFill>
              </a:rPr>
              <a:t>inop</a:t>
            </a:r>
            <a:r>
              <a:rPr lang="tr-TR" sz="3600" b="1" dirty="0">
                <a:solidFill>
                  <a:srgbClr val="7030A0"/>
                </a:solidFill>
              </a:rPr>
              <a:t> erken evre </a:t>
            </a:r>
            <a:r>
              <a:rPr lang="tr-TR" sz="3600" b="1" dirty="0" err="1">
                <a:solidFill>
                  <a:srgbClr val="7030A0"/>
                </a:solidFill>
              </a:rPr>
              <a:t>KHDAK’ta</a:t>
            </a:r>
            <a:r>
              <a:rPr lang="tr-TR" sz="3600" b="1" dirty="0">
                <a:solidFill>
                  <a:srgbClr val="7030A0"/>
                </a:solidFill>
              </a:rPr>
              <a:t> SBRT</a:t>
            </a:r>
          </a:p>
        </p:txBody>
      </p:sp>
      <p:sp>
        <p:nvSpPr>
          <p:cNvPr id="8" name="10 Dikdörtgen"/>
          <p:cNvSpPr/>
          <p:nvPr/>
        </p:nvSpPr>
        <p:spPr>
          <a:xfrm>
            <a:off x="2694162" y="5264013"/>
            <a:ext cx="5499226" cy="40011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tr-TR" dirty="0">
                <a:solidFill>
                  <a:srgbClr val="002060"/>
                </a:solidFill>
              </a:rPr>
              <a:t>*** </a:t>
            </a:r>
            <a:r>
              <a:rPr lang="tr-TR" sz="2000" b="1" u="sng" dirty="0">
                <a:solidFill>
                  <a:srgbClr val="7030A0"/>
                </a:solidFill>
              </a:rPr>
              <a:t>RTOG 0236 </a:t>
            </a:r>
            <a:r>
              <a:rPr lang="tr-TR" dirty="0">
                <a:solidFill>
                  <a:srgbClr val="002060"/>
                </a:solidFill>
              </a:rPr>
              <a:t>sonrasında SBRT </a:t>
            </a:r>
            <a:r>
              <a:rPr lang="tr-TR" dirty="0" err="1">
                <a:solidFill>
                  <a:srgbClr val="002060"/>
                </a:solidFill>
              </a:rPr>
              <a:t>NCCN’de</a:t>
            </a:r>
            <a:r>
              <a:rPr lang="tr-TR" dirty="0">
                <a:solidFill>
                  <a:srgbClr val="002060"/>
                </a:solidFill>
              </a:rPr>
              <a:t> yerini aldı!</a:t>
            </a:r>
          </a:p>
        </p:txBody>
      </p:sp>
      <p:sp>
        <p:nvSpPr>
          <p:cNvPr id="10" name="Slayt Numarası Yer Tutucus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16</a:t>
            </a:fld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2"/>
          <a:srcRect r="8559"/>
          <a:stretch/>
        </p:blipFill>
        <p:spPr>
          <a:xfrm flipH="1">
            <a:off x="9435032" y="3805650"/>
            <a:ext cx="1940710" cy="185847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17023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Unvan 12">
            <a:extLst>
              <a:ext uri="{FF2B5EF4-FFF2-40B4-BE49-F238E27FC236}">
                <a16:creationId xmlns:a16="http://schemas.microsoft.com/office/drawing/2014/main" id="{9136867B-D809-6111-E5BD-40D62F0BE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altLang="tr-TR" sz="4000" b="1" dirty="0">
                <a:solidFill>
                  <a:srgbClr val="7030A0"/>
                </a:solidFill>
              </a:rPr>
              <a:t>Cerrahi </a:t>
            </a:r>
            <a:r>
              <a:rPr lang="tr-TR" altLang="tr-TR" sz="4000" b="1" dirty="0" err="1">
                <a:solidFill>
                  <a:srgbClr val="7030A0"/>
                </a:solidFill>
              </a:rPr>
              <a:t>vs</a:t>
            </a:r>
            <a:r>
              <a:rPr lang="tr-TR" altLang="tr-TR" sz="4000" b="1" dirty="0">
                <a:solidFill>
                  <a:srgbClr val="7030A0"/>
                </a:solidFill>
              </a:rPr>
              <a:t> SBRT </a:t>
            </a:r>
          </a:p>
        </p:txBody>
      </p:sp>
      <p:sp>
        <p:nvSpPr>
          <p:cNvPr id="11" name="İçerik Yer Tutucusu 10">
            <a:extLst>
              <a:ext uri="{FF2B5EF4-FFF2-40B4-BE49-F238E27FC236}">
                <a16:creationId xmlns:a16="http://schemas.microsoft.com/office/drawing/2014/main" id="{935C1580-0847-F948-AA3F-883A37A95C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334000" cy="43513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solidFill>
                  <a:srgbClr val="002060"/>
                </a:solidFill>
              </a:rPr>
              <a:t>SEER, 9093 </a:t>
            </a:r>
            <a:r>
              <a:rPr lang="tr-TR" sz="2400" dirty="0">
                <a:solidFill>
                  <a:srgbClr val="002060"/>
                </a:solidFill>
              </a:rPr>
              <a:t>hasta</a:t>
            </a:r>
            <a:endParaRPr lang="en-US" sz="2400" dirty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solidFill>
                  <a:srgbClr val="002060"/>
                </a:solidFill>
              </a:rPr>
              <a:t>≥ 66 y</a:t>
            </a:r>
            <a:r>
              <a:rPr lang="tr-TR" sz="2400" dirty="0">
                <a:solidFill>
                  <a:srgbClr val="002060"/>
                </a:solidFill>
              </a:rPr>
              <a:t>aş</a:t>
            </a:r>
            <a:r>
              <a:rPr lang="en-US" sz="2400" dirty="0">
                <a:solidFill>
                  <a:srgbClr val="002060"/>
                </a:solidFill>
              </a:rPr>
              <a:t>, 2003-2009 </a:t>
            </a:r>
          </a:p>
          <a:p>
            <a:pPr marL="0" indent="0">
              <a:buNone/>
              <a:defRPr/>
            </a:pPr>
            <a:endParaRPr lang="tr-TR" sz="2400" dirty="0">
              <a:solidFill>
                <a:srgbClr val="002060"/>
              </a:solidFill>
            </a:endParaRPr>
          </a:p>
          <a:p>
            <a:pPr marL="0" indent="0">
              <a:buNone/>
              <a:defRPr/>
            </a:pPr>
            <a:r>
              <a:rPr lang="tr-TR" sz="2400" b="1" u="sng" dirty="0">
                <a:solidFill>
                  <a:srgbClr val="002060"/>
                </a:solidFill>
              </a:rPr>
              <a:t>OS ve LCSS için:</a:t>
            </a:r>
          </a:p>
          <a:p>
            <a:pPr marL="0" indent="0">
              <a:buNone/>
              <a:defRPr/>
            </a:pPr>
            <a:endParaRPr lang="tr-TR" sz="2400" b="1" u="sng" dirty="0">
              <a:solidFill>
                <a:srgbClr val="002060"/>
              </a:solidFill>
            </a:endParaRPr>
          </a:p>
          <a:p>
            <a:pPr marL="0" indent="0">
              <a:buNone/>
              <a:defRPr/>
            </a:pPr>
            <a:r>
              <a:rPr lang="tr-TR" sz="2400" b="1" dirty="0" err="1">
                <a:solidFill>
                  <a:srgbClr val="7030A0"/>
                </a:solidFill>
              </a:rPr>
              <a:t>Lobektomi</a:t>
            </a:r>
            <a:r>
              <a:rPr lang="tr-TR" sz="2400" b="1" dirty="0">
                <a:solidFill>
                  <a:srgbClr val="7030A0"/>
                </a:solidFill>
              </a:rPr>
              <a:t> = SBRT</a:t>
            </a:r>
          </a:p>
          <a:p>
            <a:pPr marL="0" indent="0">
              <a:buNone/>
              <a:defRPr/>
            </a:pPr>
            <a:r>
              <a:rPr lang="tr-TR" sz="2400" b="1" dirty="0" err="1">
                <a:solidFill>
                  <a:srgbClr val="7030A0"/>
                </a:solidFill>
              </a:rPr>
              <a:t>Lobektomi</a:t>
            </a:r>
            <a:r>
              <a:rPr lang="tr-TR" sz="2400" b="1" dirty="0">
                <a:solidFill>
                  <a:srgbClr val="7030A0"/>
                </a:solidFill>
              </a:rPr>
              <a:t> &gt; </a:t>
            </a:r>
            <a:r>
              <a:rPr lang="tr-TR" altLang="en-US" sz="2400" b="1" dirty="0" err="1">
                <a:solidFill>
                  <a:srgbClr val="7030A0"/>
                </a:solidFill>
              </a:rPr>
              <a:t>Sublobar</a:t>
            </a:r>
            <a:r>
              <a:rPr lang="tr-TR" altLang="en-US" sz="2400" b="1" dirty="0">
                <a:solidFill>
                  <a:srgbClr val="7030A0"/>
                </a:solidFill>
              </a:rPr>
              <a:t> </a:t>
            </a:r>
            <a:r>
              <a:rPr lang="tr-TR" altLang="en-US" sz="2400" b="1" dirty="0" err="1">
                <a:solidFill>
                  <a:srgbClr val="7030A0"/>
                </a:solidFill>
              </a:rPr>
              <a:t>Rez</a:t>
            </a:r>
            <a:r>
              <a:rPr lang="tr-TR" altLang="en-US" sz="2400" b="1" dirty="0">
                <a:solidFill>
                  <a:srgbClr val="7030A0"/>
                </a:solidFill>
              </a:rPr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sz="2400" b="1" dirty="0">
                <a:solidFill>
                  <a:srgbClr val="7030A0"/>
                </a:solidFill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400" dirty="0">
              <a:solidFill>
                <a:srgbClr val="00206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400" dirty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tr-TR" sz="2400" dirty="0">
              <a:solidFill>
                <a:srgbClr val="002060"/>
              </a:solidFill>
            </a:endParaRPr>
          </a:p>
        </p:txBody>
      </p:sp>
      <p:sp>
        <p:nvSpPr>
          <p:cNvPr id="37891" name="3 Dikdörtgen">
            <a:extLst>
              <a:ext uri="{FF2B5EF4-FFF2-40B4-BE49-F238E27FC236}">
                <a16:creationId xmlns:a16="http://schemas.microsoft.com/office/drawing/2014/main" id="{6CBE9FDD-84E0-B04D-76DE-8D920776E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7749" y="6225154"/>
            <a:ext cx="51340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1400" b="1" dirty="0" err="1">
                <a:solidFill>
                  <a:srgbClr val="7030A0"/>
                </a:solidFill>
                <a:latin typeface="Arial" panose="020B0604020202020204" pitchFamily="34" charset="0"/>
              </a:rPr>
              <a:t>Shirvani</a:t>
            </a:r>
            <a:r>
              <a:rPr lang="tr-TR" altLang="tr-TR" sz="1400" b="1" dirty="0">
                <a:solidFill>
                  <a:srgbClr val="7030A0"/>
                </a:solidFill>
                <a:latin typeface="Arial" panose="020B0604020202020204" pitchFamily="34" charset="0"/>
              </a:rPr>
              <a:t> et al, JAMA </a:t>
            </a:r>
            <a:r>
              <a:rPr lang="tr-TR" altLang="tr-TR" sz="1400" b="1" dirty="0" err="1">
                <a:solidFill>
                  <a:srgbClr val="7030A0"/>
                </a:solidFill>
                <a:latin typeface="Arial" panose="020B0604020202020204" pitchFamily="34" charset="0"/>
              </a:rPr>
              <a:t>Surgery</a:t>
            </a:r>
            <a:r>
              <a:rPr lang="tr-TR" altLang="tr-TR" sz="1400" b="1" dirty="0">
                <a:solidFill>
                  <a:srgbClr val="7030A0"/>
                </a:solidFill>
                <a:latin typeface="Arial" panose="020B0604020202020204" pitchFamily="34" charset="0"/>
              </a:rPr>
              <a:t> ,2014;149(12):1244-1253 </a:t>
            </a:r>
          </a:p>
        </p:txBody>
      </p:sp>
      <p:pic>
        <p:nvPicPr>
          <p:cNvPr id="37892" name="Picture 2">
            <a:extLst>
              <a:ext uri="{FF2B5EF4-FFF2-40B4-BE49-F238E27FC236}">
                <a16:creationId xmlns:a16="http://schemas.microsoft.com/office/drawing/2014/main" id="{AB1F4F54-6EE5-8225-D92E-813C606CC4B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1010" y="1023566"/>
            <a:ext cx="6102790" cy="5078467"/>
          </a:xfrm>
          <a:ln>
            <a:solidFill>
              <a:schemeClr val="accent1"/>
            </a:solidFill>
          </a:ln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3999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aixaDeTexto 3">
            <a:extLst>
              <a:ext uri="{FF2B5EF4-FFF2-40B4-BE49-F238E27FC236}">
                <a16:creationId xmlns:a16="http://schemas.microsoft.com/office/drawing/2014/main" id="{72A325D3-E629-F580-CCD8-A4F8929D60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5181" y="1275924"/>
            <a:ext cx="883831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7030A0"/>
                </a:solidFill>
                <a:latin typeface="AdvPSA05F"/>
              </a:rPr>
              <a:t>Prospective Trial of </a:t>
            </a:r>
            <a:r>
              <a:rPr lang="tr-TR" altLang="tr-TR" sz="2000" b="1" dirty="0">
                <a:solidFill>
                  <a:srgbClr val="7030A0"/>
                </a:solidFill>
                <a:latin typeface="AdvPSA05F"/>
              </a:rPr>
              <a:t>SBRT</a:t>
            </a:r>
            <a:r>
              <a:rPr lang="en-US" altLang="tr-TR" sz="2000" b="1" dirty="0">
                <a:solidFill>
                  <a:srgbClr val="7030A0"/>
                </a:solidFill>
                <a:latin typeface="AdvPSA05F"/>
              </a:rPr>
              <a:t> for </a:t>
            </a:r>
            <a:r>
              <a:rPr lang="en-US" altLang="tr-TR" sz="2400" b="1" dirty="0">
                <a:solidFill>
                  <a:srgbClr val="002060"/>
                </a:solidFill>
                <a:latin typeface="AdvPSA05F"/>
              </a:rPr>
              <a:t>Both Operable and Inoperable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2400" b="1" dirty="0">
                <a:solidFill>
                  <a:srgbClr val="002060"/>
                </a:solidFill>
                <a:latin typeface="AdvPSA05F"/>
              </a:rPr>
              <a:t>T1N0M0</a:t>
            </a:r>
            <a:r>
              <a:rPr lang="tr-TR" altLang="tr-TR" sz="2000" b="1" dirty="0">
                <a:solidFill>
                  <a:srgbClr val="7030A0"/>
                </a:solidFill>
                <a:latin typeface="AdvPSA05F"/>
              </a:rPr>
              <a:t> NSCLC: Japan </a:t>
            </a:r>
            <a:r>
              <a:rPr lang="en-US" altLang="tr-TR" sz="2000" b="1" dirty="0">
                <a:solidFill>
                  <a:srgbClr val="7030A0"/>
                </a:solidFill>
                <a:latin typeface="AdvPSA05F"/>
              </a:rPr>
              <a:t>Clinical Oncology Group Study</a:t>
            </a:r>
            <a:r>
              <a:rPr lang="tr-TR" altLang="tr-TR" sz="2000" b="1" dirty="0">
                <a:solidFill>
                  <a:srgbClr val="7030A0"/>
                </a:solidFill>
                <a:latin typeface="AdvPSA05F"/>
              </a:rPr>
              <a:t> </a:t>
            </a:r>
            <a:endParaRPr lang="pt-BR" altLang="tr-TR" sz="2000" b="1" dirty="0">
              <a:solidFill>
                <a:srgbClr val="7030A0"/>
              </a:solidFill>
            </a:endParaRPr>
          </a:p>
        </p:txBody>
      </p:sp>
      <p:sp>
        <p:nvSpPr>
          <p:cNvPr id="41986" name="CaixaDeTexto 4">
            <a:extLst>
              <a:ext uri="{FF2B5EF4-FFF2-40B4-BE49-F238E27FC236}">
                <a16:creationId xmlns:a16="http://schemas.microsoft.com/office/drawing/2014/main" id="{74404001-51F1-8351-3E2C-366279942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5181" y="522784"/>
            <a:ext cx="787154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7030A0"/>
                </a:solidFill>
              </a:rPr>
              <a:t>JCOG 0493 </a:t>
            </a:r>
            <a:endParaRPr lang="pt-BR" altLang="tr-TR" sz="4000" b="1" dirty="0">
              <a:solidFill>
                <a:srgbClr val="7030A0"/>
              </a:solidFill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CBFE03E5-FC48-F645-9A9F-38E98D16E3F7}"/>
              </a:ext>
            </a:extLst>
          </p:cNvPr>
          <p:cNvSpPr txBox="1"/>
          <p:nvPr/>
        </p:nvSpPr>
        <p:spPr>
          <a:xfrm>
            <a:off x="941560" y="2537027"/>
            <a:ext cx="582137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tr-TR" sz="2400" dirty="0">
                <a:solidFill>
                  <a:srgbClr val="002060"/>
                </a:solidFill>
              </a:rPr>
              <a:t>N=65, kT1N0M0 KHDAK, 48 </a:t>
            </a:r>
            <a:r>
              <a:rPr lang="tr-TR" sz="2400" dirty="0" err="1">
                <a:solidFill>
                  <a:srgbClr val="002060"/>
                </a:solidFill>
              </a:rPr>
              <a:t>Gy</a:t>
            </a:r>
            <a:r>
              <a:rPr lang="tr-TR" sz="2400" dirty="0">
                <a:solidFill>
                  <a:srgbClr val="002060"/>
                </a:solidFill>
              </a:rPr>
              <a:t>/ 4 </a:t>
            </a:r>
            <a:r>
              <a:rPr lang="tr-TR" sz="2400" dirty="0" err="1">
                <a:solidFill>
                  <a:srgbClr val="002060"/>
                </a:solidFill>
              </a:rPr>
              <a:t>fr</a:t>
            </a:r>
            <a:r>
              <a:rPr lang="tr-TR" sz="2400" dirty="0">
                <a:solidFill>
                  <a:srgbClr val="002060"/>
                </a:solidFill>
              </a:rPr>
              <a:t> 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tr-TR" sz="2400" dirty="0">
                <a:solidFill>
                  <a:srgbClr val="002060"/>
                </a:solidFill>
              </a:rPr>
              <a:t>Ortanca izlem= 45.4 ay, Grade 4-5 </a:t>
            </a:r>
            <a:r>
              <a:rPr lang="tr-TR" sz="2400" dirty="0" err="1">
                <a:solidFill>
                  <a:srgbClr val="002060"/>
                </a:solidFill>
              </a:rPr>
              <a:t>toks</a:t>
            </a:r>
            <a:r>
              <a:rPr lang="tr-TR" sz="2400" dirty="0">
                <a:solidFill>
                  <a:srgbClr val="002060"/>
                </a:solidFill>
              </a:rPr>
              <a:t> yok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tr-TR" sz="2400" dirty="0">
                <a:solidFill>
                  <a:srgbClr val="002060"/>
                </a:solidFill>
              </a:rPr>
              <a:t> 3 yıl    GS: %76, PFS: %54.5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tr-TR" sz="2400" dirty="0" err="1">
                <a:solidFill>
                  <a:srgbClr val="002060"/>
                </a:solidFill>
              </a:rPr>
              <a:t>Operabl’larda</a:t>
            </a:r>
            <a:r>
              <a:rPr lang="tr-TR" sz="2400" dirty="0">
                <a:solidFill>
                  <a:srgbClr val="002060"/>
                </a:solidFill>
              </a:rPr>
              <a:t> SBRT sonuçları daha iyi.</a:t>
            </a:r>
          </a:p>
        </p:txBody>
      </p:sp>
      <p:pic>
        <p:nvPicPr>
          <p:cNvPr id="41988" name="Resim 2">
            <a:extLst>
              <a:ext uri="{FF2B5EF4-FFF2-40B4-BE49-F238E27FC236}">
                <a16:creationId xmlns:a16="http://schemas.microsoft.com/office/drawing/2014/main" id="{2279D15D-8792-B614-F87E-E0A5625FED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1" t="12060" r="3711" b="4517"/>
          <a:stretch/>
        </p:blipFill>
        <p:spPr bwMode="auto">
          <a:xfrm>
            <a:off x="6762938" y="2399770"/>
            <a:ext cx="3847723" cy="223822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89" name="Metin kutusu 3">
            <a:extLst>
              <a:ext uri="{FF2B5EF4-FFF2-40B4-BE49-F238E27FC236}">
                <a16:creationId xmlns:a16="http://schemas.microsoft.com/office/drawing/2014/main" id="{E0C2FBA4-F1F3-626D-7D7B-8B15A16BF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938" y="4623835"/>
            <a:ext cx="39501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Nagata</a:t>
            </a:r>
            <a:r>
              <a:rPr lang="tr-TR" altLang="tr-TR" sz="1200" b="1" dirty="0">
                <a:solidFill>
                  <a:srgbClr val="7030A0"/>
                </a:solidFill>
                <a:latin typeface="Arial" panose="020B0604020202020204" pitchFamily="34" charset="0"/>
              </a:rPr>
              <a:t>,</a:t>
            </a:r>
            <a:r>
              <a:rPr lang="en-US" altLang="tr-TR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en-US" altLang="tr-TR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Int</a:t>
            </a:r>
            <a:r>
              <a:rPr lang="en-US" altLang="tr-TR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J Radiation </a:t>
            </a:r>
            <a:r>
              <a:rPr lang="en-US" altLang="tr-TR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Oncol</a:t>
            </a:r>
            <a:r>
              <a:rPr lang="en-US" altLang="tr-TR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en-US" altLang="tr-TR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Biol</a:t>
            </a:r>
            <a:r>
              <a:rPr lang="en-US" altLang="tr-TR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en-US" altLang="tr-TR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Phys</a:t>
            </a:r>
            <a:r>
              <a:rPr lang="en-US" altLang="tr-TR" sz="1200" b="1" dirty="0">
                <a:solidFill>
                  <a:srgbClr val="7030A0"/>
                </a:solidFill>
                <a:latin typeface="Arial" panose="020B0604020202020204" pitchFamily="34" charset="0"/>
              </a:rPr>
              <a:t>,</a:t>
            </a:r>
            <a:r>
              <a:rPr lang="tr-TR" altLang="tr-TR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2015;</a:t>
            </a:r>
            <a:r>
              <a:rPr lang="en-US" altLang="tr-TR" sz="1200" b="1" dirty="0">
                <a:solidFill>
                  <a:srgbClr val="7030A0"/>
                </a:solidFill>
                <a:latin typeface="Arial" panose="020B0604020202020204" pitchFamily="34" charset="0"/>
              </a:rPr>
              <a:t>93</a:t>
            </a:r>
            <a:r>
              <a:rPr lang="tr-TR" altLang="tr-TR" sz="1200" b="1" dirty="0">
                <a:solidFill>
                  <a:srgbClr val="7030A0"/>
                </a:solidFill>
                <a:latin typeface="Arial" panose="020B0604020202020204" pitchFamily="34" charset="0"/>
              </a:rPr>
              <a:t>(</a:t>
            </a:r>
            <a:r>
              <a:rPr lang="en-US" altLang="tr-TR" sz="1200" b="1" dirty="0">
                <a:solidFill>
                  <a:srgbClr val="7030A0"/>
                </a:solidFill>
                <a:latin typeface="Arial" panose="020B0604020202020204" pitchFamily="34" charset="0"/>
              </a:rPr>
              <a:t>5</a:t>
            </a:r>
            <a:r>
              <a:rPr lang="tr-TR" altLang="tr-TR" sz="1200" b="1" dirty="0">
                <a:solidFill>
                  <a:srgbClr val="7030A0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883121" y="5552965"/>
            <a:ext cx="8340379" cy="73866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tr-TR" sz="2400" b="1" dirty="0">
                <a:solidFill>
                  <a:srgbClr val="7030A0"/>
                </a:solidFill>
                <a:latin typeface="+mj-lt"/>
              </a:rPr>
              <a:t>Uzun izlem sonuçları, 2018 ASCO </a:t>
            </a:r>
            <a:r>
              <a:rPr lang="tr-TR" sz="2400" b="1" dirty="0" err="1">
                <a:solidFill>
                  <a:srgbClr val="7030A0"/>
                </a:solidFill>
                <a:latin typeface="+mj-lt"/>
              </a:rPr>
              <a:t>Annual</a:t>
            </a:r>
            <a:r>
              <a:rPr lang="tr-TR" sz="2400" b="1" dirty="0">
                <a:solidFill>
                  <a:srgbClr val="7030A0"/>
                </a:solidFill>
                <a:latin typeface="+mj-lt"/>
              </a:rPr>
              <a:t> Meeting – </a:t>
            </a:r>
            <a:r>
              <a:rPr lang="tr-TR" sz="2400" b="1" dirty="0" err="1">
                <a:solidFill>
                  <a:srgbClr val="7030A0"/>
                </a:solidFill>
                <a:latin typeface="+mj-lt"/>
              </a:rPr>
              <a:t>operabl</a:t>
            </a:r>
            <a:r>
              <a:rPr lang="tr-TR" sz="2400" b="1" dirty="0">
                <a:solidFill>
                  <a:srgbClr val="7030A0"/>
                </a:solidFill>
                <a:latin typeface="+mj-lt"/>
              </a:rPr>
              <a:t> </a:t>
            </a:r>
            <a:r>
              <a:rPr lang="tr-TR" sz="2400" b="1" dirty="0" err="1">
                <a:solidFill>
                  <a:srgbClr val="7030A0"/>
                </a:solidFill>
                <a:latin typeface="+mj-lt"/>
              </a:rPr>
              <a:t>kohort</a:t>
            </a:r>
            <a:endParaRPr lang="tr-TR" sz="2400" b="1" dirty="0">
              <a:solidFill>
                <a:srgbClr val="7030A0"/>
              </a:solidFill>
              <a:latin typeface="+mj-lt"/>
            </a:endParaRPr>
          </a:p>
          <a:p>
            <a:r>
              <a:rPr lang="tr-TR" i="0" dirty="0">
                <a:solidFill>
                  <a:srgbClr val="002060"/>
                </a:solidFill>
                <a:effectLst/>
                <a:latin typeface="Noto Sans"/>
              </a:rPr>
              <a:t>İzlem 62.4 ay, </a:t>
            </a:r>
            <a:r>
              <a:rPr lang="tr-TR" b="1" i="0" dirty="0" err="1">
                <a:solidFill>
                  <a:srgbClr val="002060"/>
                </a:solidFill>
                <a:effectLst/>
                <a:latin typeface="Noto Sans"/>
              </a:rPr>
              <a:t>Tm</a:t>
            </a:r>
            <a:r>
              <a:rPr lang="tr-TR" b="1" i="0" dirty="0">
                <a:solidFill>
                  <a:srgbClr val="002060"/>
                </a:solidFill>
                <a:effectLst/>
                <a:latin typeface="Noto Sans"/>
              </a:rPr>
              <a:t> kontrol %85</a:t>
            </a:r>
            <a:r>
              <a:rPr lang="tr-TR" i="0" dirty="0">
                <a:solidFill>
                  <a:srgbClr val="002060"/>
                </a:solidFill>
                <a:effectLst/>
                <a:latin typeface="Noto Sans"/>
              </a:rPr>
              <a:t>, GS %54, bölgesel </a:t>
            </a:r>
            <a:r>
              <a:rPr lang="tr-TR" i="0" dirty="0" err="1">
                <a:solidFill>
                  <a:srgbClr val="002060"/>
                </a:solidFill>
                <a:effectLst/>
                <a:latin typeface="Noto Sans"/>
              </a:rPr>
              <a:t>nüks</a:t>
            </a:r>
            <a:r>
              <a:rPr lang="tr-TR" i="0" dirty="0">
                <a:solidFill>
                  <a:srgbClr val="002060"/>
                </a:solidFill>
                <a:effectLst/>
                <a:latin typeface="Noto Sans"/>
              </a:rPr>
              <a:t> %17, </a:t>
            </a:r>
            <a:r>
              <a:rPr lang="tr-TR" b="1" i="0" dirty="0">
                <a:solidFill>
                  <a:srgbClr val="002060"/>
                </a:solidFill>
                <a:effectLst/>
                <a:latin typeface="Noto Sans"/>
              </a:rPr>
              <a:t>met %17</a:t>
            </a:r>
          </a:p>
        </p:txBody>
      </p:sp>
    </p:spTree>
    <p:extLst>
      <p:ext uri="{BB962C8B-B14F-4D97-AF65-F5344CB8AC3E}">
        <p14:creationId xmlns:p14="http://schemas.microsoft.com/office/powerpoint/2010/main" val="35086321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CaixaDeTexto 3">
            <a:extLst>
              <a:ext uri="{FF2B5EF4-FFF2-40B4-BE49-F238E27FC236}">
                <a16:creationId xmlns:a16="http://schemas.microsoft.com/office/drawing/2014/main" id="{B50FBBD0-93DF-AC87-1BF5-370B228D5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287" y="1106024"/>
            <a:ext cx="8350313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r-TR" sz="1800" b="1" dirty="0">
                <a:solidFill>
                  <a:srgbClr val="7030A0"/>
                </a:solidFill>
                <a:latin typeface="Arial" panose="020B0604020202020204" pitchFamily="34" charset="0"/>
              </a:rPr>
              <a:t>Stereotactic body radiation therapy to treat </a:t>
            </a:r>
            <a:r>
              <a:rPr lang="en-US" altLang="tr-TR" sz="2000" b="1" u="sng" dirty="0">
                <a:solidFill>
                  <a:srgbClr val="002060"/>
                </a:solidFill>
                <a:latin typeface="Arial" panose="020B0604020202020204" pitchFamily="34" charset="0"/>
              </a:rPr>
              <a:t>operable early-stage </a:t>
            </a:r>
            <a:r>
              <a:rPr lang="en-US" altLang="tr-TR" sz="1800" b="1" dirty="0">
                <a:solidFill>
                  <a:srgbClr val="7030A0"/>
                </a:solidFill>
                <a:latin typeface="Arial" panose="020B0604020202020204" pitchFamily="34" charset="0"/>
              </a:rPr>
              <a:t>lung cancer patients.</a:t>
            </a:r>
            <a:endParaRPr lang="tr-TR" altLang="tr-TR" sz="1800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sp>
        <p:nvSpPr>
          <p:cNvPr id="43010" name="CaixaDeTexto 4">
            <a:extLst>
              <a:ext uri="{FF2B5EF4-FFF2-40B4-BE49-F238E27FC236}">
                <a16:creationId xmlns:a16="http://schemas.microsoft.com/office/drawing/2014/main" id="{221434C9-8B45-64E0-BEDA-4FD1EC89A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287" y="431800"/>
            <a:ext cx="7496239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7030A0"/>
                </a:solidFill>
              </a:rPr>
              <a:t>RTOG 0618 </a:t>
            </a:r>
            <a:endParaRPr lang="pt-BR" altLang="tr-TR" sz="4000" b="1" dirty="0">
              <a:solidFill>
                <a:srgbClr val="7030A0"/>
              </a:solidFill>
            </a:endParaRPr>
          </a:p>
        </p:txBody>
      </p:sp>
      <p:sp>
        <p:nvSpPr>
          <p:cNvPr id="43011" name="Dikdörtgen 3">
            <a:extLst>
              <a:ext uri="{FF2B5EF4-FFF2-40B4-BE49-F238E27FC236}">
                <a16:creationId xmlns:a16="http://schemas.microsoft.com/office/drawing/2014/main" id="{390F2E34-96B7-00A2-E4A0-E4354B034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4333" y="5978525"/>
            <a:ext cx="32445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1400" b="1" dirty="0" err="1">
                <a:solidFill>
                  <a:srgbClr val="7030A0"/>
                </a:solidFill>
                <a:latin typeface="Arial" panose="020B0604020202020204" pitchFamily="34" charset="0"/>
              </a:rPr>
              <a:t>Timmerman</a:t>
            </a:r>
            <a:r>
              <a:rPr lang="tr-TR" altLang="tr-TR" sz="1400" b="1" dirty="0">
                <a:solidFill>
                  <a:srgbClr val="7030A0"/>
                </a:solidFill>
                <a:latin typeface="Arial" panose="020B0604020202020204" pitchFamily="34" charset="0"/>
              </a:rPr>
              <a:t>, J </a:t>
            </a:r>
            <a:r>
              <a:rPr lang="tr-TR" altLang="tr-TR" sz="1400" b="1" dirty="0" err="1">
                <a:solidFill>
                  <a:srgbClr val="7030A0"/>
                </a:solidFill>
                <a:latin typeface="Arial" panose="020B0604020202020204" pitchFamily="34" charset="0"/>
              </a:rPr>
              <a:t>Clin</a:t>
            </a:r>
            <a:r>
              <a:rPr lang="tr-TR" altLang="tr-TR" sz="1400" b="1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1400" b="1" dirty="0" err="1">
                <a:solidFill>
                  <a:srgbClr val="7030A0"/>
                </a:solidFill>
                <a:latin typeface="Arial" panose="020B0604020202020204" pitchFamily="34" charset="0"/>
              </a:rPr>
              <a:t>Oncol</a:t>
            </a:r>
            <a:r>
              <a:rPr lang="tr-TR" altLang="tr-TR" sz="1400" b="1" dirty="0">
                <a:solidFill>
                  <a:srgbClr val="7030A0"/>
                </a:solidFill>
                <a:latin typeface="Arial" panose="020B0604020202020204" pitchFamily="34" charset="0"/>
              </a:rPr>
              <a:t>, 2013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tr-TR" sz="1400" b="1" dirty="0" err="1">
                <a:solidFill>
                  <a:srgbClr val="7030A0"/>
                </a:solidFill>
                <a:latin typeface="Arial" panose="020B0604020202020204" pitchFamily="34" charset="0"/>
              </a:rPr>
              <a:t>Timmerman</a:t>
            </a:r>
            <a:r>
              <a:rPr lang="tr-TR" altLang="tr-TR" sz="1400" b="1" dirty="0">
                <a:solidFill>
                  <a:srgbClr val="7030A0"/>
                </a:solidFill>
                <a:latin typeface="Arial" panose="020B0604020202020204" pitchFamily="34" charset="0"/>
              </a:rPr>
              <a:t>, JAMA </a:t>
            </a:r>
            <a:r>
              <a:rPr lang="tr-TR" altLang="tr-TR" sz="1400" b="1" dirty="0" err="1">
                <a:solidFill>
                  <a:srgbClr val="7030A0"/>
                </a:solidFill>
                <a:latin typeface="Arial" panose="020B0604020202020204" pitchFamily="34" charset="0"/>
              </a:rPr>
              <a:t>Oncology</a:t>
            </a:r>
            <a:r>
              <a:rPr lang="tr-TR" altLang="tr-TR" sz="1400" b="1" dirty="0">
                <a:solidFill>
                  <a:srgbClr val="7030A0"/>
                </a:solidFill>
                <a:latin typeface="Arial" panose="020B0604020202020204" pitchFamily="34" charset="0"/>
              </a:rPr>
              <a:t>, 2018</a:t>
            </a:r>
            <a:endParaRPr lang="tr-TR" altLang="tr-TR" sz="3200" b="1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sp>
        <p:nvSpPr>
          <p:cNvPr id="43012" name="Dikdörtgen 4">
            <a:extLst>
              <a:ext uri="{FF2B5EF4-FFF2-40B4-BE49-F238E27FC236}">
                <a16:creationId xmlns:a16="http://schemas.microsoft.com/office/drawing/2014/main" id="{04F97F02-6961-CB75-1995-98A027C04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287" y="2055136"/>
            <a:ext cx="8691673" cy="36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tr-TR" altLang="en-US" sz="2000" dirty="0">
                <a:solidFill>
                  <a:srgbClr val="002060"/>
                </a:solidFill>
                <a:latin typeface="Arial" panose="020B0604020202020204" pitchFamily="34" charset="0"/>
              </a:rPr>
              <a:t>26 hasta, Biyopsi +, </a:t>
            </a:r>
            <a:r>
              <a:rPr lang="tr-TR" altLang="en-US" sz="2000" dirty="0" err="1">
                <a:solidFill>
                  <a:srgbClr val="002060"/>
                </a:solidFill>
                <a:latin typeface="Arial" panose="020B0604020202020204" pitchFamily="34" charset="0"/>
              </a:rPr>
              <a:t>periferik</a:t>
            </a:r>
            <a:r>
              <a:rPr lang="tr-TR" altLang="en-US" sz="2000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tr-TR" altLang="en-US" sz="2000" dirty="0" err="1">
                <a:solidFill>
                  <a:srgbClr val="002060"/>
                </a:solidFill>
                <a:latin typeface="Arial" panose="020B0604020202020204" pitchFamily="34" charset="0"/>
              </a:rPr>
              <a:t>terleşimli</a:t>
            </a:r>
            <a:r>
              <a:rPr lang="tr-TR" altLang="en-US" sz="2000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>
                <a:solidFill>
                  <a:srgbClr val="002060"/>
                </a:solidFill>
                <a:latin typeface="Arial" panose="020B0604020202020204" pitchFamily="34" charset="0"/>
              </a:rPr>
              <a:t>T1-T</a:t>
            </a:r>
            <a:r>
              <a:rPr lang="tr-TR" altLang="en-US" sz="2000" dirty="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r>
              <a:rPr lang="en-US" altLang="en-US" sz="2000" dirty="0">
                <a:solidFill>
                  <a:srgbClr val="002060"/>
                </a:solidFill>
                <a:latin typeface="Arial" panose="020B0604020202020204" pitchFamily="34" charset="0"/>
              </a:rPr>
              <a:t>, N0, M0</a:t>
            </a:r>
            <a:endParaRPr lang="tr-TR" altLang="en-US" sz="20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tr-TR" altLang="en-US" sz="2000" dirty="0">
                <a:solidFill>
                  <a:srgbClr val="002060"/>
                </a:solidFill>
                <a:latin typeface="Arial" panose="020B0604020202020204" pitchFamily="34" charset="0"/>
              </a:rPr>
              <a:t>54 </a:t>
            </a:r>
            <a:r>
              <a:rPr lang="tr-TR" altLang="en-US" sz="2000" dirty="0" err="1">
                <a:solidFill>
                  <a:srgbClr val="002060"/>
                </a:solidFill>
                <a:latin typeface="Arial" panose="020B0604020202020204" pitchFamily="34" charset="0"/>
              </a:rPr>
              <a:t>Gy</a:t>
            </a:r>
            <a:r>
              <a:rPr lang="tr-TR" altLang="en-US" sz="2000" dirty="0">
                <a:solidFill>
                  <a:srgbClr val="002060"/>
                </a:solidFill>
                <a:latin typeface="Arial" panose="020B0604020202020204" pitchFamily="34" charset="0"/>
              </a:rPr>
              <a:t>/ </a:t>
            </a:r>
            <a:r>
              <a:rPr lang="en-US" altLang="en-US" sz="2000" dirty="0">
                <a:solidFill>
                  <a:srgbClr val="002060"/>
                </a:solidFill>
                <a:latin typeface="Arial" panose="020B0604020202020204" pitchFamily="34" charset="0"/>
              </a:rPr>
              <a:t>3 f</a:t>
            </a:r>
            <a:r>
              <a:rPr lang="tr-TR" altLang="en-US" sz="2000" dirty="0">
                <a:solidFill>
                  <a:srgbClr val="002060"/>
                </a:solidFill>
                <a:latin typeface="Arial" panose="020B0604020202020204" pitchFamily="34" charset="0"/>
              </a:rPr>
              <a:t>r, Ortanca izlem= 48 ay (15-74 ay)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tr-TR" altLang="en-US" sz="2000" b="1" dirty="0">
                <a:solidFill>
                  <a:srgbClr val="7030A0"/>
                </a:solidFill>
                <a:latin typeface="Arial" panose="020B0604020202020204" pitchFamily="34" charset="0"/>
              </a:rPr>
              <a:t>4 y</a:t>
            </a:r>
            <a:r>
              <a:rPr lang="tr-TR" altLang="en-US" sz="2000" dirty="0">
                <a:solidFill>
                  <a:srgbClr val="002060"/>
                </a:solidFill>
                <a:latin typeface="Arial" panose="020B0604020202020204" pitchFamily="34" charset="0"/>
              </a:rPr>
              <a:t> 	 Lokal kontrol= </a:t>
            </a:r>
            <a:r>
              <a:rPr lang="tr-TR" altLang="en-US" sz="2000" b="1" dirty="0">
                <a:solidFill>
                  <a:srgbClr val="7030A0"/>
                </a:solidFill>
                <a:latin typeface="Arial" panose="020B0604020202020204" pitchFamily="34" charset="0"/>
              </a:rPr>
              <a:t>%96 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tr-TR" altLang="en-US" sz="2000" dirty="0">
                <a:solidFill>
                  <a:srgbClr val="002060"/>
                </a:solidFill>
                <a:latin typeface="Arial" panose="020B0604020202020204" pitchFamily="34" charset="0"/>
              </a:rPr>
              <a:t>	 LBK= %88 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endParaRPr lang="tr-TR" altLang="en-US" sz="20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tr-TR" altLang="en-US" sz="2000" dirty="0">
                <a:solidFill>
                  <a:srgbClr val="002060"/>
                </a:solidFill>
                <a:latin typeface="Arial" panose="020B0604020202020204" pitchFamily="34" charset="0"/>
              </a:rPr>
              <a:t>GS= %84.4 (2y) </a:t>
            </a:r>
            <a:r>
              <a:rPr lang="tr-TR" altLang="en-US" sz="2000" dirty="0">
                <a:solidFill>
                  <a:srgbClr val="00206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tr-TR" altLang="en-US" sz="2000" b="1" dirty="0">
                <a:solidFill>
                  <a:srgbClr val="7030A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%56 (4y) </a:t>
            </a:r>
            <a:endParaRPr lang="tr-TR" altLang="en-US" sz="2000" b="1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tr-TR" altLang="en-US" sz="2000" dirty="0" err="1">
                <a:solidFill>
                  <a:srgbClr val="002060"/>
                </a:solidFill>
                <a:latin typeface="Arial" panose="020B0604020202020204" pitchFamily="34" charset="0"/>
              </a:rPr>
              <a:t>Grad</a:t>
            </a:r>
            <a:r>
              <a:rPr lang="tr-TR" altLang="en-US" sz="2000" dirty="0">
                <a:solidFill>
                  <a:srgbClr val="002060"/>
                </a:solidFill>
                <a:latin typeface="Arial" panose="020B0604020202020204" pitchFamily="34" charset="0"/>
              </a:rPr>
              <a:t> 4-5 </a:t>
            </a:r>
            <a:r>
              <a:rPr lang="tr-TR" altLang="en-US" sz="2000" dirty="0" err="1">
                <a:solidFill>
                  <a:srgbClr val="002060"/>
                </a:solidFill>
                <a:latin typeface="Arial" panose="020B0604020202020204" pitchFamily="34" charset="0"/>
              </a:rPr>
              <a:t>toksisite</a:t>
            </a:r>
            <a:r>
              <a:rPr lang="tr-TR" altLang="en-US" sz="2000" dirty="0">
                <a:solidFill>
                  <a:srgbClr val="002060"/>
                </a:solidFill>
                <a:latin typeface="Arial" panose="020B0604020202020204" pitchFamily="34" charset="0"/>
              </a:rPr>
              <a:t> yok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endParaRPr lang="tr-TR" altLang="en-US" sz="2000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pic>
        <p:nvPicPr>
          <p:cNvPr id="1026" name="Picture 2" descr="Robert Timmerman, M.D.: Radiation Oncology | Brain &amp; Spinal Cord Cancer |  UT Southwestern Medical Cent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6" t="8317" r="15925" b="1624"/>
          <a:stretch/>
        </p:blipFill>
        <p:spPr bwMode="auto">
          <a:xfrm>
            <a:off x="8756788" y="2233683"/>
            <a:ext cx="1292104" cy="154276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ikdörtgen 7"/>
          <p:cNvSpPr/>
          <p:nvPr/>
        </p:nvSpPr>
        <p:spPr>
          <a:xfrm rot="21190279">
            <a:off x="7160167" y="4156708"/>
            <a:ext cx="3895179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+mj-lt"/>
              </a:rPr>
              <a:t>Compared with surgical series, comparable local control and less high-grade toxicity.</a:t>
            </a:r>
            <a:endParaRPr lang="tr-TR" sz="24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75891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20</a:t>
            </a:fld>
            <a:endParaRPr lang="tr-TR"/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706169" y="365125"/>
            <a:ext cx="10647631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b="1" dirty="0">
                <a:solidFill>
                  <a:srgbClr val="7030A0"/>
                </a:solidFill>
              </a:rPr>
              <a:t>Medikal </a:t>
            </a:r>
            <a:r>
              <a:rPr lang="tr-TR" sz="3600" b="1" dirty="0" err="1">
                <a:solidFill>
                  <a:srgbClr val="7030A0"/>
                </a:solidFill>
              </a:rPr>
              <a:t>operabl</a:t>
            </a:r>
            <a:r>
              <a:rPr lang="tr-TR" sz="3600" b="1" dirty="0">
                <a:solidFill>
                  <a:srgbClr val="7030A0"/>
                </a:solidFill>
              </a:rPr>
              <a:t> erken evre </a:t>
            </a:r>
            <a:r>
              <a:rPr lang="tr-TR" sz="3600" b="1" dirty="0" err="1">
                <a:solidFill>
                  <a:srgbClr val="7030A0"/>
                </a:solidFill>
              </a:rPr>
              <a:t>KHDAK’ta</a:t>
            </a:r>
            <a:r>
              <a:rPr lang="tr-TR" sz="3600" b="1" dirty="0">
                <a:solidFill>
                  <a:srgbClr val="7030A0"/>
                </a:solidFill>
              </a:rPr>
              <a:t> SBRT </a:t>
            </a:r>
            <a:r>
              <a:rPr lang="tr-TR" sz="3600" b="1" dirty="0" err="1">
                <a:solidFill>
                  <a:srgbClr val="7030A0"/>
                </a:solidFill>
              </a:rPr>
              <a:t>vs</a:t>
            </a:r>
            <a:r>
              <a:rPr lang="tr-TR" sz="3600" b="1" dirty="0">
                <a:solidFill>
                  <a:srgbClr val="7030A0"/>
                </a:solidFill>
              </a:rPr>
              <a:t> cerrahi</a:t>
            </a:r>
          </a:p>
        </p:txBody>
      </p:sp>
      <p:sp>
        <p:nvSpPr>
          <p:cNvPr id="6" name="8 Dikdörtgen"/>
          <p:cNvSpPr/>
          <p:nvPr/>
        </p:nvSpPr>
        <p:spPr>
          <a:xfrm>
            <a:off x="570369" y="1690688"/>
            <a:ext cx="1041911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Pek çok </a:t>
            </a:r>
            <a:r>
              <a:rPr lang="tr-TR" sz="2400" dirty="0" err="1">
                <a:solidFill>
                  <a:srgbClr val="002060"/>
                </a:solidFill>
              </a:rPr>
              <a:t>randomize</a:t>
            </a:r>
            <a:r>
              <a:rPr lang="tr-TR" sz="2400" dirty="0">
                <a:solidFill>
                  <a:srgbClr val="002060"/>
                </a:solidFill>
              </a:rPr>
              <a:t> çalışma planlandı, ancak tamamlanamadı.</a:t>
            </a:r>
          </a:p>
          <a:p>
            <a:endParaRPr lang="tr-TR" sz="2400" dirty="0">
              <a:solidFill>
                <a:srgbClr val="002060"/>
              </a:solidFill>
            </a:endParaRPr>
          </a:p>
          <a:p>
            <a:endParaRPr lang="tr-TR" sz="2400" dirty="0">
              <a:solidFill>
                <a:srgbClr val="002060"/>
              </a:solidFill>
            </a:endParaRPr>
          </a:p>
          <a:p>
            <a:endParaRPr lang="tr-TR" sz="2400" dirty="0">
              <a:solidFill>
                <a:srgbClr val="002060"/>
              </a:solidFill>
            </a:endParaRPr>
          </a:p>
          <a:p>
            <a:endParaRPr lang="tr-TR" sz="2400" dirty="0">
              <a:solidFill>
                <a:srgbClr val="002060"/>
              </a:solidFill>
            </a:endParaRPr>
          </a:p>
          <a:p>
            <a:endParaRPr lang="tr-TR" sz="2400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tr-TR" sz="2400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Yeterli hasta alımı gerçekleşmedi,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(Alınan/planlanan hasta sayısı: 22/920, 36/1030, 10/420)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Tedavi kolları çok farklı, </a:t>
            </a:r>
            <a:r>
              <a:rPr lang="tr-TR" sz="2400" dirty="0" err="1">
                <a:solidFill>
                  <a:srgbClr val="002060"/>
                </a:solidFill>
              </a:rPr>
              <a:t>randomizasyon</a:t>
            </a:r>
            <a:r>
              <a:rPr lang="tr-TR" sz="2400" dirty="0">
                <a:solidFill>
                  <a:srgbClr val="002060"/>
                </a:solidFill>
              </a:rPr>
              <a:t> için ikna etmek zor.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2"/>
          <a:srcRect l="6885" r="6282" b="21869"/>
          <a:stretch/>
        </p:blipFill>
        <p:spPr>
          <a:xfrm>
            <a:off x="8706418" y="4253361"/>
            <a:ext cx="2945394" cy="23339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CaixaDeTexto 4">
            <a:extLst>
              <a:ext uri="{FF2B5EF4-FFF2-40B4-BE49-F238E27FC236}">
                <a16:creationId xmlns:a16="http://schemas.microsoft.com/office/drawing/2014/main" id="{5D087636-834D-A0FC-59C0-B51A46B73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5786" y="943524"/>
            <a:ext cx="89194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tr-TR" altLang="tr-TR" sz="3200" b="1" dirty="0" err="1">
                <a:solidFill>
                  <a:srgbClr val="7030A0"/>
                </a:solidFill>
                <a:latin typeface="+mj-lt"/>
              </a:rPr>
              <a:t>Randomize</a:t>
            </a:r>
            <a:r>
              <a:rPr lang="tr-TR" altLang="tr-TR" sz="3200" b="1" dirty="0">
                <a:solidFill>
                  <a:srgbClr val="7030A0"/>
                </a:solidFill>
                <a:latin typeface="+mj-lt"/>
              </a:rPr>
              <a:t> Faz III Çalışmalar </a:t>
            </a:r>
            <a:endParaRPr lang="pt-BR" altLang="tr-TR" sz="32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C879604-9B57-C546-88B0-6723D2E804A7}"/>
              </a:ext>
            </a:extLst>
          </p:cNvPr>
          <p:cNvSpPr/>
          <p:nvPr/>
        </p:nvSpPr>
        <p:spPr>
          <a:xfrm>
            <a:off x="769549" y="2322500"/>
            <a:ext cx="10882262" cy="177279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tr-TR" altLang="tr-TR" sz="2800" b="1" dirty="0">
                <a:solidFill>
                  <a:srgbClr val="7030A0"/>
                </a:solidFill>
                <a:latin typeface="Calibri"/>
                <a:cs typeface="+mn-cs"/>
              </a:rPr>
              <a:t>STARS 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(</a:t>
            </a:r>
            <a:r>
              <a:rPr lang="en-US" altLang="tr-TR" sz="1400" dirty="0">
                <a:solidFill>
                  <a:srgbClr val="002060"/>
                </a:solidFill>
                <a:latin typeface="Calibri"/>
                <a:cs typeface="+mn-cs"/>
              </a:rPr>
              <a:t>SABR in Stage I Non-small Cell Lung Cancer Patients Who Can Undergo Lobectomy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 , MDACC, USA) 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tr-TR" sz="2800" b="1" dirty="0">
                <a:solidFill>
                  <a:srgbClr val="7030A0"/>
                </a:solidFill>
                <a:latin typeface="Calibri"/>
                <a:cs typeface="+mn-cs"/>
              </a:rPr>
              <a:t>ROSEL</a:t>
            </a:r>
            <a:r>
              <a:rPr lang="tr-TR" altLang="tr-TR" sz="2000" b="1" dirty="0">
                <a:solidFill>
                  <a:srgbClr val="002060"/>
                </a:solidFill>
                <a:latin typeface="Calibri"/>
                <a:cs typeface="+mn-cs"/>
              </a:rPr>
              <a:t> 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(</a:t>
            </a:r>
            <a:r>
              <a:rPr lang="en-US" altLang="tr-TR" sz="1400" dirty="0">
                <a:solidFill>
                  <a:srgbClr val="002060"/>
                </a:solidFill>
                <a:latin typeface="Calibri"/>
                <a:cs typeface="+mn-cs"/>
              </a:rPr>
              <a:t>Trial of Either Surgery or 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SABR </a:t>
            </a:r>
            <a:r>
              <a:rPr lang="en-US" altLang="tr-TR" sz="1400" dirty="0">
                <a:solidFill>
                  <a:srgbClr val="002060"/>
                </a:solidFill>
                <a:latin typeface="Calibri"/>
                <a:cs typeface="+mn-cs"/>
              </a:rPr>
              <a:t>for Early Stage (IA) Lung Cancer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, VU </a:t>
            </a:r>
            <a:r>
              <a:rPr lang="tr-TR" altLang="tr-TR" sz="1400" dirty="0" err="1">
                <a:solidFill>
                  <a:srgbClr val="002060"/>
                </a:solidFill>
                <a:latin typeface="Calibri"/>
                <a:cs typeface="+mn-cs"/>
              </a:rPr>
              <a:t>University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, </a:t>
            </a:r>
            <a:r>
              <a:rPr lang="tr-TR" altLang="tr-TR" sz="1400" dirty="0" err="1">
                <a:solidFill>
                  <a:srgbClr val="002060"/>
                </a:solidFill>
                <a:latin typeface="Calibri"/>
                <a:cs typeface="+mn-cs"/>
              </a:rPr>
              <a:t>Netherlands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) 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tr-TR" altLang="tr-TR" sz="2800" b="1" dirty="0">
                <a:solidFill>
                  <a:srgbClr val="7030A0"/>
                </a:solidFill>
                <a:latin typeface="Calibri"/>
                <a:cs typeface="+mn-cs"/>
              </a:rPr>
              <a:t>RTOG 1021/ACOSOG Z4099</a:t>
            </a:r>
            <a:r>
              <a:rPr lang="tr-TR" altLang="tr-TR" sz="2000" b="1" dirty="0">
                <a:solidFill>
                  <a:srgbClr val="002060"/>
                </a:solidFill>
                <a:latin typeface="Calibri"/>
                <a:cs typeface="+mn-cs"/>
              </a:rPr>
              <a:t> 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(</a:t>
            </a:r>
            <a:r>
              <a:rPr lang="en-US" altLang="tr-TR" sz="1400" dirty="0">
                <a:solidFill>
                  <a:srgbClr val="002060"/>
                </a:solidFill>
                <a:latin typeface="Calibri"/>
                <a:cs typeface="+mn-cs"/>
              </a:rPr>
              <a:t>Random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i</a:t>
            </a:r>
            <a:r>
              <a:rPr lang="en-US" altLang="tr-TR" sz="1400" dirty="0">
                <a:solidFill>
                  <a:srgbClr val="002060"/>
                </a:solidFill>
                <a:latin typeface="Calibri"/>
                <a:cs typeface="+mn-cs"/>
              </a:rPr>
              <a:t>zed 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P</a:t>
            </a:r>
            <a:r>
              <a:rPr lang="en-US" altLang="tr-TR" sz="1400" dirty="0" err="1">
                <a:solidFill>
                  <a:srgbClr val="002060"/>
                </a:solidFill>
                <a:latin typeface="Calibri"/>
                <a:cs typeface="+mn-cs"/>
              </a:rPr>
              <a:t>hase</a:t>
            </a:r>
            <a:r>
              <a:rPr lang="en-US" altLang="tr-TR" sz="1400" dirty="0">
                <a:solidFill>
                  <a:srgbClr val="002060"/>
                </a:solidFill>
                <a:latin typeface="Calibri"/>
                <a:cs typeface="+mn-cs"/>
              </a:rPr>
              <a:t> 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III</a:t>
            </a:r>
            <a:r>
              <a:rPr lang="en-US" altLang="tr-TR" sz="1400" dirty="0">
                <a:solidFill>
                  <a:srgbClr val="002060"/>
                </a:solidFill>
                <a:latin typeface="Calibri"/>
                <a:cs typeface="+mn-cs"/>
              </a:rPr>
              <a:t> 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S</a:t>
            </a:r>
            <a:r>
              <a:rPr lang="en-US" altLang="tr-TR" sz="1400" dirty="0" err="1">
                <a:solidFill>
                  <a:srgbClr val="002060"/>
                </a:solidFill>
                <a:latin typeface="Calibri"/>
                <a:cs typeface="+mn-cs"/>
              </a:rPr>
              <a:t>tudy</a:t>
            </a:r>
            <a:r>
              <a:rPr lang="en-US" altLang="tr-TR" sz="1400" dirty="0">
                <a:solidFill>
                  <a:srgbClr val="002060"/>
                </a:solidFill>
                <a:latin typeface="Calibri"/>
                <a:cs typeface="+mn-cs"/>
              </a:rPr>
              <a:t> of 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S</a:t>
            </a:r>
            <a:r>
              <a:rPr lang="en-US" altLang="tr-TR" sz="1400" dirty="0" err="1">
                <a:solidFill>
                  <a:srgbClr val="002060"/>
                </a:solidFill>
                <a:latin typeface="Calibri"/>
                <a:cs typeface="+mn-cs"/>
              </a:rPr>
              <a:t>ublobar</a:t>
            </a:r>
            <a:r>
              <a:rPr lang="en-US" altLang="tr-TR" sz="1400" dirty="0">
                <a:solidFill>
                  <a:srgbClr val="002060"/>
                </a:solidFill>
                <a:latin typeface="Calibri"/>
                <a:cs typeface="+mn-cs"/>
              </a:rPr>
              <a:t> 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R</a:t>
            </a:r>
            <a:r>
              <a:rPr lang="en-US" altLang="tr-TR" sz="1400" dirty="0" err="1">
                <a:solidFill>
                  <a:srgbClr val="002060"/>
                </a:solidFill>
                <a:latin typeface="Calibri"/>
                <a:cs typeface="+mn-cs"/>
              </a:rPr>
              <a:t>esect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i</a:t>
            </a:r>
            <a:r>
              <a:rPr lang="en-US" altLang="tr-TR" sz="1400" dirty="0">
                <a:solidFill>
                  <a:srgbClr val="002060"/>
                </a:solidFill>
                <a:latin typeface="Calibri"/>
                <a:cs typeface="+mn-cs"/>
              </a:rPr>
              <a:t>on (+/- 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B</a:t>
            </a:r>
            <a:r>
              <a:rPr lang="en-US" altLang="tr-TR" sz="1400" dirty="0" err="1">
                <a:solidFill>
                  <a:srgbClr val="002060"/>
                </a:solidFill>
                <a:latin typeface="Calibri"/>
                <a:cs typeface="+mn-cs"/>
              </a:rPr>
              <a:t>rachytherapy</a:t>
            </a:r>
            <a:r>
              <a:rPr lang="en-US" altLang="tr-TR" sz="1400" dirty="0">
                <a:solidFill>
                  <a:srgbClr val="002060"/>
                </a:solidFill>
                <a:latin typeface="Calibri"/>
                <a:cs typeface="+mn-cs"/>
              </a:rPr>
              <a:t>) versus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 SABR </a:t>
            </a:r>
            <a:r>
              <a:rPr lang="en-US" altLang="tr-TR" sz="1400" dirty="0">
                <a:solidFill>
                  <a:srgbClr val="002060"/>
                </a:solidFill>
                <a:latin typeface="Calibri"/>
                <a:cs typeface="+mn-cs"/>
              </a:rPr>
              <a:t>in 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					</a:t>
            </a:r>
            <a:r>
              <a:rPr lang="en-US" altLang="tr-TR" sz="1400" dirty="0">
                <a:solidFill>
                  <a:srgbClr val="002060"/>
                </a:solidFill>
                <a:latin typeface="Calibri"/>
                <a:cs typeface="+mn-cs"/>
              </a:rPr>
              <a:t>high risk patients with stage 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I</a:t>
            </a:r>
            <a:r>
              <a:rPr lang="en-US" altLang="tr-TR" sz="1400" dirty="0">
                <a:solidFill>
                  <a:srgbClr val="002060"/>
                </a:solidFill>
                <a:latin typeface="Calibri"/>
                <a:cs typeface="+mn-cs"/>
              </a:rPr>
              <a:t> 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N</a:t>
            </a:r>
            <a:r>
              <a:rPr lang="en-US" altLang="tr-TR" sz="1400" dirty="0">
                <a:solidFill>
                  <a:srgbClr val="002060"/>
                </a:solidFill>
                <a:latin typeface="Calibri"/>
                <a:cs typeface="+mn-cs"/>
              </a:rPr>
              <a:t>on-small 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C</a:t>
            </a:r>
            <a:r>
              <a:rPr lang="en-US" altLang="tr-TR" sz="1400" dirty="0">
                <a:solidFill>
                  <a:srgbClr val="002060"/>
                </a:solidFill>
                <a:latin typeface="Calibri"/>
                <a:cs typeface="+mn-cs"/>
              </a:rPr>
              <a:t>ell 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L</a:t>
            </a:r>
            <a:r>
              <a:rPr lang="en-US" altLang="tr-TR" sz="1400" dirty="0" err="1">
                <a:solidFill>
                  <a:srgbClr val="002060"/>
                </a:solidFill>
                <a:latin typeface="Calibri"/>
                <a:cs typeface="+mn-cs"/>
              </a:rPr>
              <a:t>ung</a:t>
            </a:r>
            <a:r>
              <a:rPr lang="en-US" altLang="tr-TR" sz="1400" dirty="0">
                <a:solidFill>
                  <a:srgbClr val="002060"/>
                </a:solidFill>
                <a:latin typeface="Calibri"/>
                <a:cs typeface="+mn-cs"/>
              </a:rPr>
              <a:t> 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C</a:t>
            </a:r>
            <a:r>
              <a:rPr lang="en-US" altLang="tr-TR" sz="1400" dirty="0" err="1">
                <a:solidFill>
                  <a:srgbClr val="002060"/>
                </a:solidFill>
                <a:latin typeface="Calibri"/>
                <a:cs typeface="+mn-cs"/>
              </a:rPr>
              <a:t>ancer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 , RTOG, </a:t>
            </a:r>
            <a:r>
              <a:rPr lang="tr-TR" altLang="tr-TR" sz="1400" dirty="0" err="1">
                <a:solidFill>
                  <a:srgbClr val="002060"/>
                </a:solidFill>
                <a:latin typeface="Calibri"/>
                <a:cs typeface="+mn-cs"/>
              </a:rPr>
              <a:t>Timmerman</a:t>
            </a:r>
            <a:r>
              <a:rPr lang="tr-TR" altLang="tr-TR" sz="1400" dirty="0">
                <a:solidFill>
                  <a:srgbClr val="002060"/>
                </a:solidFill>
                <a:latin typeface="Calibri"/>
                <a:cs typeface="+mn-cs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371151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87651" y="1200812"/>
            <a:ext cx="10566149" cy="474651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ROSEL + STARS birleştirilmiş, n= 58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altLang="tr-TR" sz="2000" b="1" dirty="0">
                <a:solidFill>
                  <a:srgbClr val="002060"/>
                </a:solidFill>
                <a:latin typeface="Arial" panose="020B0604020202020204" pitchFamily="34" charset="0"/>
              </a:rPr>
              <a:t>GS, SBRT ile yüksek; Gr 4-5 </a:t>
            </a:r>
            <a:r>
              <a:rPr lang="tr-TR" altLang="tr-TR" sz="2000" b="1" dirty="0" err="1">
                <a:solidFill>
                  <a:srgbClr val="002060"/>
                </a:solidFill>
                <a:latin typeface="Arial" panose="020B0604020202020204" pitchFamily="34" charset="0"/>
              </a:rPr>
              <a:t>toks</a:t>
            </a:r>
            <a:r>
              <a:rPr lang="tr-TR" altLang="tr-TR" sz="2000" b="1" dirty="0">
                <a:solidFill>
                  <a:srgbClr val="002060"/>
                </a:solidFill>
                <a:latin typeface="Arial" panose="020B0604020202020204" pitchFamily="34" charset="0"/>
              </a:rPr>
              <a:t> yok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altLang="tr-TR" sz="2000" b="1" dirty="0">
                <a:solidFill>
                  <a:srgbClr val="002060"/>
                </a:solidFill>
                <a:latin typeface="Arial" panose="020B0604020202020204" pitchFamily="34" charset="0"/>
              </a:rPr>
              <a:t>Lokal, Bölgesel, uzak kontrol oranları benzer </a:t>
            </a:r>
          </a:p>
          <a:p>
            <a:pPr>
              <a:buFont typeface="Wingdings" panose="05000000000000000000" pitchFamily="2" charset="2"/>
              <a:buChar char="v"/>
            </a:pPr>
            <a:endParaRPr lang="tr-TR" sz="105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tr-TR" sz="2000" dirty="0">
                <a:solidFill>
                  <a:srgbClr val="002060"/>
                </a:solidFill>
              </a:rPr>
              <a:t>    </a:t>
            </a:r>
            <a:r>
              <a:rPr lang="tr-TR" sz="2400" b="1" dirty="0">
                <a:solidFill>
                  <a:srgbClr val="7030A0"/>
                </a:solidFill>
              </a:rPr>
              <a:t>Eleştiriler: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Az hasta sayısı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Kısa takip süresi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Çalışma protokolleri heterojen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Modern cerrahi teknik azlığı</a:t>
            </a:r>
          </a:p>
          <a:p>
            <a:pPr>
              <a:buFont typeface="Wingdings" panose="05000000000000000000" pitchFamily="2" charset="2"/>
              <a:buChar char="v"/>
            </a:pPr>
            <a:endParaRPr lang="tr-TR" sz="2000" dirty="0">
              <a:solidFill>
                <a:srgbClr val="00206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21</a:t>
            </a:fld>
            <a:endParaRPr lang="tr-TR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721" y="895161"/>
            <a:ext cx="4697229" cy="12151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7" name="6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050362"/>
              </p:ext>
            </p:extLst>
          </p:nvPr>
        </p:nvGraphicFramePr>
        <p:xfrm>
          <a:off x="3023856" y="5368632"/>
          <a:ext cx="5296278" cy="12496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653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58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6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58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58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937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63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49362">
                <a:tc>
                  <a:txBody>
                    <a:bodyPr/>
                    <a:lstStyle/>
                    <a:p>
                      <a:endParaRPr lang="tr-TR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solidFill>
                            <a:srgbClr val="002060"/>
                          </a:solidFill>
                        </a:rPr>
                        <a:t>n</a:t>
                      </a:r>
                      <a:endParaRPr lang="tr-TR" sz="1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solidFill>
                            <a:srgbClr val="002060"/>
                          </a:solidFill>
                        </a:rPr>
                        <a:t>İzlem (ay)</a:t>
                      </a:r>
                      <a:endParaRPr lang="tr-TR" sz="1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>
                          <a:solidFill>
                            <a:srgbClr val="002060"/>
                          </a:solidFill>
                        </a:rPr>
                        <a:t>ex</a:t>
                      </a:r>
                      <a:endParaRPr lang="tr-TR" sz="1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>
                          <a:solidFill>
                            <a:srgbClr val="7030A0"/>
                          </a:solidFill>
                        </a:rPr>
                        <a:t>3 y-SK (%)</a:t>
                      </a:r>
                      <a:endParaRPr lang="tr-TR" sz="1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solidFill>
                            <a:srgbClr val="002060"/>
                          </a:solidFill>
                        </a:rPr>
                        <a:t>HSK</a:t>
                      </a:r>
                    </a:p>
                    <a:p>
                      <a:r>
                        <a:rPr lang="tr-TR" sz="1400" dirty="0">
                          <a:solidFill>
                            <a:srgbClr val="002060"/>
                          </a:solidFill>
                        </a:rPr>
                        <a:t>(%)</a:t>
                      </a:r>
                      <a:endParaRPr lang="tr-TR" sz="1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solidFill>
                            <a:srgbClr val="002060"/>
                          </a:solidFill>
                        </a:rPr>
                        <a:t>LK</a:t>
                      </a:r>
                    </a:p>
                    <a:p>
                      <a:r>
                        <a:rPr lang="tr-TR" sz="1400" dirty="0">
                          <a:solidFill>
                            <a:srgbClr val="002060"/>
                          </a:solidFill>
                        </a:rPr>
                        <a:t>(%) </a:t>
                      </a:r>
                      <a:endParaRPr lang="tr-TR" sz="14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>
                          <a:solidFill>
                            <a:srgbClr val="7030A0"/>
                          </a:solidFill>
                        </a:rPr>
                        <a:t>Toks</a:t>
                      </a:r>
                      <a:r>
                        <a:rPr lang="tr-TR" sz="1600" dirty="0">
                          <a:solidFill>
                            <a:srgbClr val="7030A0"/>
                          </a:solidFill>
                        </a:rPr>
                        <a:t> %</a:t>
                      </a:r>
                    </a:p>
                    <a:p>
                      <a:r>
                        <a:rPr lang="tr-TR" sz="1600" dirty="0">
                          <a:solidFill>
                            <a:srgbClr val="7030A0"/>
                          </a:solidFill>
                        </a:rPr>
                        <a:t>(Gr 3)</a:t>
                      </a:r>
                      <a:endParaRPr lang="tr-TR" sz="1600" b="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586"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002060"/>
                          </a:solidFill>
                        </a:rPr>
                        <a:t>SBRT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solidFill>
                            <a:srgbClr val="002060"/>
                          </a:solidFill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solidFill>
                            <a:srgbClr val="002060"/>
                          </a:solidFill>
                        </a:rPr>
                        <a:t>40,2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7030A0"/>
                          </a:solidFill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solidFill>
                            <a:srgbClr val="002060"/>
                          </a:solidFill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solidFill>
                            <a:srgbClr val="002060"/>
                          </a:solidFill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7030A0"/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586"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00206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solidFill>
                            <a:srgbClr val="002060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solidFill>
                            <a:srgbClr val="002060"/>
                          </a:solidFill>
                        </a:rPr>
                        <a:t>35,4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solidFill>
                            <a:srgbClr val="00206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7030A0"/>
                          </a:solidFill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solidFill>
                            <a:srgbClr val="002060"/>
                          </a:solidFill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solidFill>
                            <a:srgbClr val="002060"/>
                          </a:solidFill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7030A0"/>
                          </a:solidFill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9"/>
          <a:stretch/>
        </p:blipFill>
        <p:spPr bwMode="auto">
          <a:xfrm>
            <a:off x="7094721" y="2255371"/>
            <a:ext cx="4697229" cy="281454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28425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22</a:t>
            </a:fld>
            <a:endParaRPr lang="tr-TR"/>
          </a:p>
        </p:txBody>
      </p:sp>
      <p:sp>
        <p:nvSpPr>
          <p:cNvPr id="6" name="Metin kutusu 5"/>
          <p:cNvSpPr txBox="1"/>
          <p:nvPr/>
        </p:nvSpPr>
        <p:spPr>
          <a:xfrm>
            <a:off x="1016621" y="2293213"/>
            <a:ext cx="10647629" cy="3393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rgbClr val="002060"/>
                </a:solidFill>
              </a:rPr>
              <a:t>JCOG 0403/ RTOG 0618 -------------- 3 yıl GS &lt;%80</a:t>
            </a:r>
          </a:p>
          <a:p>
            <a:r>
              <a:rPr lang="tr-TR" sz="2400" dirty="0">
                <a:solidFill>
                  <a:srgbClr val="002060"/>
                </a:solidFill>
              </a:rPr>
              <a:t>STARS-ROSEL POOLED ANALİZİ ----- 3 yıl GS %95</a:t>
            </a:r>
          </a:p>
          <a:p>
            <a:endParaRPr lang="tr-TR" sz="2000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000" dirty="0">
                <a:solidFill>
                  <a:srgbClr val="002060"/>
                </a:solidFill>
              </a:rPr>
              <a:t>RTOG ve JCOG ----- Evre IB, kötü akciğer fonksiyonlu / yaşlı hasta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sz="2000" dirty="0" err="1">
                <a:solidFill>
                  <a:srgbClr val="002060"/>
                </a:solidFill>
              </a:rPr>
              <a:t>Revised</a:t>
            </a:r>
            <a:r>
              <a:rPr lang="tr-TR" sz="2000" dirty="0">
                <a:solidFill>
                  <a:srgbClr val="002060"/>
                </a:solidFill>
              </a:rPr>
              <a:t> STARS ----- EBUS &gt; %90 hastada+, en son teknik ile SBRT </a:t>
            </a:r>
          </a:p>
          <a:p>
            <a:endParaRPr lang="tr-TR" sz="1050" dirty="0">
              <a:solidFill>
                <a:srgbClr val="002060"/>
              </a:solidFill>
            </a:endParaRPr>
          </a:p>
          <a:p>
            <a:r>
              <a:rPr lang="tr-TR" sz="2400" b="1" dirty="0">
                <a:solidFill>
                  <a:srgbClr val="7030A0"/>
                </a:solidFill>
              </a:rPr>
              <a:t>E IA KHDAK genç hastalarda SABR kullanımını destekler.</a:t>
            </a:r>
          </a:p>
          <a:p>
            <a:endParaRPr lang="tr-TR" sz="400" b="1" dirty="0">
              <a:solidFill>
                <a:srgbClr val="7030A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tr-TR" sz="2000" dirty="0">
                <a:solidFill>
                  <a:srgbClr val="002060"/>
                </a:solidFill>
              </a:rPr>
              <a:t>&gt;3 cm hastada </a:t>
            </a:r>
            <a:r>
              <a:rPr lang="tr-TR" sz="2000" dirty="0" err="1">
                <a:solidFill>
                  <a:srgbClr val="002060"/>
                </a:solidFill>
              </a:rPr>
              <a:t>okult</a:t>
            </a:r>
            <a:r>
              <a:rPr lang="tr-TR" sz="2000" dirty="0">
                <a:solidFill>
                  <a:srgbClr val="002060"/>
                </a:solidFill>
              </a:rPr>
              <a:t> ve uzak metastaz daha yüksek olacaktır.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tr-TR" sz="2000" dirty="0">
                <a:solidFill>
                  <a:srgbClr val="002060"/>
                </a:solidFill>
              </a:rPr>
              <a:t>Dozlar daha düşük ise bu sonuçlara ulaşmak zorlaşır.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tr-TR" sz="2000" dirty="0" err="1">
                <a:solidFill>
                  <a:srgbClr val="002060"/>
                </a:solidFill>
              </a:rPr>
              <a:t>Ultrasantral</a:t>
            </a:r>
            <a:r>
              <a:rPr lang="tr-TR" sz="2000" dirty="0">
                <a:solidFill>
                  <a:srgbClr val="002060"/>
                </a:solidFill>
              </a:rPr>
              <a:t> tümörler çalışmaya alınmamış.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1593410" y="5796146"/>
            <a:ext cx="7867461" cy="70788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rgbClr val="7030A0"/>
                </a:solidFill>
              </a:rPr>
              <a:t>R</a:t>
            </a:r>
            <a:r>
              <a:rPr lang="en-US" sz="2000" b="1" dirty="0" err="1">
                <a:solidFill>
                  <a:srgbClr val="7030A0"/>
                </a:solidFill>
              </a:rPr>
              <a:t>evised</a:t>
            </a:r>
            <a:r>
              <a:rPr lang="en-US" sz="2000" b="1" dirty="0">
                <a:solidFill>
                  <a:srgbClr val="7030A0"/>
                </a:solidFill>
              </a:rPr>
              <a:t> STARS </a:t>
            </a:r>
            <a:r>
              <a:rPr lang="en-US" sz="2000" b="1" dirty="0" err="1">
                <a:solidFill>
                  <a:srgbClr val="7030A0"/>
                </a:solidFill>
              </a:rPr>
              <a:t>uzun</a:t>
            </a:r>
            <a:r>
              <a:rPr lang="en-US" sz="2000" b="1" dirty="0">
                <a:solidFill>
                  <a:srgbClr val="7030A0"/>
                </a:solidFill>
              </a:rPr>
              <a:t> </a:t>
            </a:r>
            <a:r>
              <a:rPr lang="en-US" sz="2000" b="1" dirty="0" err="1">
                <a:solidFill>
                  <a:srgbClr val="7030A0"/>
                </a:solidFill>
              </a:rPr>
              <a:t>dönem</a:t>
            </a:r>
            <a:r>
              <a:rPr lang="en-US" sz="2000" b="1" dirty="0">
                <a:solidFill>
                  <a:srgbClr val="7030A0"/>
                </a:solidFill>
              </a:rPr>
              <a:t> </a:t>
            </a:r>
            <a:r>
              <a:rPr lang="en-US" sz="2000" b="1" dirty="0" err="1">
                <a:solidFill>
                  <a:srgbClr val="7030A0"/>
                </a:solidFill>
              </a:rPr>
              <a:t>sonuçları</a:t>
            </a:r>
            <a:r>
              <a:rPr lang="tr-TR" sz="2000" b="1" dirty="0">
                <a:solidFill>
                  <a:srgbClr val="7030A0"/>
                </a:solidFill>
              </a:rPr>
              <a:t>, </a:t>
            </a:r>
            <a:r>
              <a:rPr lang="en-US" sz="2000" b="1" dirty="0" err="1">
                <a:solidFill>
                  <a:srgbClr val="7030A0"/>
                </a:solidFill>
              </a:rPr>
              <a:t>operabl</a:t>
            </a:r>
            <a:r>
              <a:rPr lang="en-US" sz="2000" b="1" dirty="0">
                <a:solidFill>
                  <a:srgbClr val="7030A0"/>
                </a:solidFill>
              </a:rPr>
              <a:t> E IA KHDAK‘</a:t>
            </a:r>
            <a:r>
              <a:rPr lang="tr-TR" sz="2000" b="1" dirty="0">
                <a:solidFill>
                  <a:srgbClr val="7030A0"/>
                </a:solidFill>
              </a:rPr>
              <a:t>ta</a:t>
            </a:r>
            <a:r>
              <a:rPr lang="en-US" sz="2000" b="1" dirty="0">
                <a:solidFill>
                  <a:srgbClr val="7030A0"/>
                </a:solidFill>
              </a:rPr>
              <a:t> GSK </a:t>
            </a:r>
            <a:r>
              <a:rPr lang="en-US" sz="2000" b="1" dirty="0" err="1">
                <a:solidFill>
                  <a:srgbClr val="7030A0"/>
                </a:solidFill>
              </a:rPr>
              <a:t>ve</a:t>
            </a:r>
            <a:r>
              <a:rPr lang="en-US" sz="2000" b="1" dirty="0">
                <a:solidFill>
                  <a:srgbClr val="7030A0"/>
                </a:solidFill>
              </a:rPr>
              <a:t> PFS </a:t>
            </a:r>
            <a:r>
              <a:rPr lang="en-US" sz="2000" b="1" dirty="0" err="1">
                <a:solidFill>
                  <a:srgbClr val="7030A0"/>
                </a:solidFill>
              </a:rPr>
              <a:t>açısından</a:t>
            </a:r>
            <a:r>
              <a:rPr lang="en-US" sz="2000" b="1" dirty="0">
                <a:solidFill>
                  <a:srgbClr val="7030A0"/>
                </a:solidFill>
              </a:rPr>
              <a:t> </a:t>
            </a:r>
            <a:r>
              <a:rPr lang="tr-TR" sz="2000" b="1" dirty="0" err="1">
                <a:solidFill>
                  <a:srgbClr val="7030A0"/>
                </a:solidFill>
              </a:rPr>
              <a:t>SBRT’nin</a:t>
            </a:r>
            <a:r>
              <a:rPr lang="tr-TR" sz="2000" b="1" dirty="0">
                <a:solidFill>
                  <a:srgbClr val="7030A0"/>
                </a:solidFill>
              </a:rPr>
              <a:t> </a:t>
            </a:r>
            <a:r>
              <a:rPr lang="en-US" sz="2000" b="1" dirty="0">
                <a:solidFill>
                  <a:srgbClr val="7030A0"/>
                </a:solidFill>
              </a:rPr>
              <a:t>VATS </a:t>
            </a:r>
            <a:r>
              <a:rPr lang="en-US" sz="2000" b="1" dirty="0" err="1">
                <a:solidFill>
                  <a:srgbClr val="7030A0"/>
                </a:solidFill>
              </a:rPr>
              <a:t>MLND'den</a:t>
            </a:r>
            <a:r>
              <a:rPr lang="en-US" sz="2000" b="1" dirty="0">
                <a:solidFill>
                  <a:srgbClr val="7030A0"/>
                </a:solidFill>
              </a:rPr>
              <a:t> </a:t>
            </a:r>
            <a:r>
              <a:rPr lang="tr-TR" sz="2000" b="1" dirty="0">
                <a:solidFill>
                  <a:srgbClr val="7030A0"/>
                </a:solidFill>
              </a:rPr>
              <a:t>az</a:t>
            </a:r>
            <a:r>
              <a:rPr lang="en-US" sz="2000" b="1" dirty="0">
                <a:solidFill>
                  <a:srgbClr val="7030A0"/>
                </a:solidFill>
              </a:rPr>
              <a:t> </a:t>
            </a:r>
            <a:r>
              <a:rPr lang="en-US" sz="2000" b="1" dirty="0" err="1">
                <a:solidFill>
                  <a:srgbClr val="7030A0"/>
                </a:solidFill>
              </a:rPr>
              <a:t>olmadığını</a:t>
            </a:r>
            <a:r>
              <a:rPr lang="en-US" sz="2000" b="1" dirty="0">
                <a:solidFill>
                  <a:srgbClr val="7030A0"/>
                </a:solidFill>
              </a:rPr>
              <a:t> </a:t>
            </a:r>
            <a:r>
              <a:rPr lang="en-US" sz="2000" b="1" dirty="0" err="1">
                <a:solidFill>
                  <a:srgbClr val="7030A0"/>
                </a:solidFill>
              </a:rPr>
              <a:t>göstermektedir</a:t>
            </a:r>
            <a:r>
              <a:rPr lang="en-US" sz="2000" b="1" dirty="0">
                <a:solidFill>
                  <a:srgbClr val="7030A0"/>
                </a:solidFill>
              </a:rPr>
              <a:t>.</a:t>
            </a:r>
            <a:endParaRPr lang="tr-TR" sz="2000" b="1" dirty="0">
              <a:solidFill>
                <a:srgbClr val="7030A0"/>
              </a:solidFill>
            </a:endParaRPr>
          </a:p>
        </p:txBody>
      </p:sp>
      <p:pic>
        <p:nvPicPr>
          <p:cNvPr id="8" name="İçerik Yer Tutucusu 4">
            <a:extLst>
              <a:ext uri="{FF2B5EF4-FFF2-40B4-BE49-F238E27FC236}">
                <a16:creationId xmlns:a16="http://schemas.microsoft.com/office/drawing/2014/main" id="{7DC9F86D-0962-DAB5-C21C-81F1D5A6AF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26" r="2007" b="6390"/>
          <a:stretch/>
        </p:blipFill>
        <p:spPr>
          <a:xfrm>
            <a:off x="4155541" y="380247"/>
            <a:ext cx="4816443" cy="1561972"/>
          </a:xfrm>
          <a:ln>
            <a:solidFill>
              <a:schemeClr val="accent1"/>
            </a:solidFill>
          </a:ln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777054A2-1062-BE67-304A-473B9E945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3058" y="391377"/>
            <a:ext cx="2826035" cy="514029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48090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2 Başlık">
            <a:extLst>
              <a:ext uri="{FF2B5EF4-FFF2-40B4-BE49-F238E27FC236}">
                <a16:creationId xmlns:a16="http://schemas.microsoft.com/office/drawing/2014/main" id="{42FE7848-CDD0-EC8B-6AE8-B06357E5A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666" y="365125"/>
            <a:ext cx="10368733" cy="1325563"/>
          </a:xfrm>
        </p:spPr>
        <p:txBody>
          <a:bodyPr>
            <a:normAutofit/>
          </a:bodyPr>
          <a:lstStyle/>
          <a:p>
            <a:r>
              <a:rPr lang="tr-TR" altLang="en-US" sz="4000" b="1" dirty="0" err="1">
                <a:solidFill>
                  <a:srgbClr val="7030A0"/>
                </a:solidFill>
              </a:rPr>
              <a:t>Morbiditesi</a:t>
            </a:r>
            <a:r>
              <a:rPr lang="tr-TR" altLang="en-US" sz="4000" b="1" dirty="0">
                <a:solidFill>
                  <a:srgbClr val="7030A0"/>
                </a:solidFill>
              </a:rPr>
              <a:t> Düşük </a:t>
            </a:r>
          </a:p>
        </p:txBody>
      </p:sp>
      <p:sp>
        <p:nvSpPr>
          <p:cNvPr id="55298" name="3 İçerik Yer Tutucusu">
            <a:extLst>
              <a:ext uri="{FF2B5EF4-FFF2-40B4-BE49-F238E27FC236}">
                <a16:creationId xmlns:a16="http://schemas.microsoft.com/office/drawing/2014/main" id="{9DCF744E-0890-6CBB-9ED6-7994C3007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315" y="1439500"/>
            <a:ext cx="5854091" cy="4989277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tr-TR" altLang="en-US" sz="3200" b="1" dirty="0">
                <a:solidFill>
                  <a:srgbClr val="7030A0"/>
                </a:solidFill>
              </a:rPr>
              <a:t>SBRT: </a:t>
            </a:r>
          </a:p>
          <a:p>
            <a:r>
              <a:rPr lang="tr-TR" altLang="en-US" sz="2400" dirty="0" err="1">
                <a:solidFill>
                  <a:srgbClr val="002060"/>
                </a:solidFill>
              </a:rPr>
              <a:t>Grad</a:t>
            </a:r>
            <a:r>
              <a:rPr lang="tr-TR" altLang="en-US" sz="2400" dirty="0">
                <a:solidFill>
                  <a:srgbClr val="002060"/>
                </a:solidFill>
              </a:rPr>
              <a:t> &gt;3 Radyasyon </a:t>
            </a:r>
            <a:r>
              <a:rPr lang="tr-TR" altLang="en-US" sz="2400" dirty="0" err="1">
                <a:solidFill>
                  <a:srgbClr val="002060"/>
                </a:solidFill>
              </a:rPr>
              <a:t>pnömonisi</a:t>
            </a:r>
            <a:r>
              <a:rPr lang="tr-TR" altLang="en-US" sz="2400" dirty="0">
                <a:solidFill>
                  <a:srgbClr val="002060"/>
                </a:solidFill>
              </a:rPr>
              <a:t> %4-8 </a:t>
            </a:r>
          </a:p>
          <a:p>
            <a:r>
              <a:rPr lang="tr-TR" altLang="en-US" sz="2400" dirty="0">
                <a:solidFill>
                  <a:srgbClr val="002060"/>
                </a:solidFill>
              </a:rPr>
              <a:t>Kosta kırığı %2-3 </a:t>
            </a:r>
          </a:p>
          <a:p>
            <a:r>
              <a:rPr lang="tr-TR" altLang="en-US" sz="2400" dirty="0">
                <a:solidFill>
                  <a:srgbClr val="002060"/>
                </a:solidFill>
              </a:rPr>
              <a:t>Göğüs duvarı ağrısı %7-28 (</a:t>
            </a:r>
            <a:r>
              <a:rPr lang="tr-TR" altLang="en-US" sz="2400" dirty="0" err="1">
                <a:solidFill>
                  <a:srgbClr val="002060"/>
                </a:solidFill>
              </a:rPr>
              <a:t>steroide</a:t>
            </a:r>
            <a:r>
              <a:rPr lang="tr-TR" altLang="en-US" sz="2400" dirty="0">
                <a:solidFill>
                  <a:srgbClr val="002060"/>
                </a:solidFill>
              </a:rPr>
              <a:t> yanıtlı) </a:t>
            </a:r>
          </a:p>
          <a:p>
            <a:r>
              <a:rPr lang="tr-TR" altLang="en-US" sz="2400" dirty="0">
                <a:solidFill>
                  <a:srgbClr val="002060"/>
                </a:solidFill>
              </a:rPr>
              <a:t>Deri </a:t>
            </a:r>
            <a:r>
              <a:rPr lang="tr-TR" altLang="en-US" sz="2400" dirty="0" err="1">
                <a:solidFill>
                  <a:srgbClr val="002060"/>
                </a:solidFill>
              </a:rPr>
              <a:t>ülserasyonu</a:t>
            </a:r>
            <a:r>
              <a:rPr lang="tr-TR" altLang="en-US" sz="2400" dirty="0">
                <a:solidFill>
                  <a:srgbClr val="002060"/>
                </a:solidFill>
              </a:rPr>
              <a:t> &lt;%1 </a:t>
            </a:r>
          </a:p>
          <a:p>
            <a:pPr>
              <a:buFont typeface="Arial" panose="020B0604020202020204" pitchFamily="34" charset="0"/>
              <a:buNone/>
            </a:pPr>
            <a:r>
              <a:rPr lang="tr-TR" altLang="en-US" sz="3200" b="1" dirty="0">
                <a:solidFill>
                  <a:srgbClr val="7030A0"/>
                </a:solidFill>
              </a:rPr>
              <a:t>Cerrahi: </a:t>
            </a:r>
          </a:p>
          <a:p>
            <a:r>
              <a:rPr lang="tr-TR" altLang="en-US" sz="2400" dirty="0">
                <a:solidFill>
                  <a:srgbClr val="002060"/>
                </a:solidFill>
              </a:rPr>
              <a:t>Göğüs duvarı ağrısı %30 </a:t>
            </a:r>
          </a:p>
          <a:p>
            <a:r>
              <a:rPr lang="tr-TR" altLang="en-US" sz="2400" dirty="0">
                <a:solidFill>
                  <a:srgbClr val="002060"/>
                </a:solidFill>
              </a:rPr>
              <a:t>Kronik ağrı %5  </a:t>
            </a:r>
          </a:p>
          <a:p>
            <a:endParaRPr lang="tr-TR" altLang="en-US" sz="2400" dirty="0">
              <a:solidFill>
                <a:srgbClr val="002060"/>
              </a:solidFill>
            </a:endParaRPr>
          </a:p>
        </p:txBody>
      </p:sp>
      <p:sp>
        <p:nvSpPr>
          <p:cNvPr id="55299" name="4 Dikdörtgen">
            <a:extLst>
              <a:ext uri="{FF2B5EF4-FFF2-40B4-BE49-F238E27FC236}">
                <a16:creationId xmlns:a16="http://schemas.microsoft.com/office/drawing/2014/main" id="{7D89277F-0994-BF10-CFD4-D86FE1FF8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391" y="5224802"/>
            <a:ext cx="335883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Voroney</a:t>
            </a:r>
            <a:r>
              <a:rPr lang="tr-TR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JP,J </a:t>
            </a:r>
            <a:r>
              <a:rPr lang="tr-TR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Thorac</a:t>
            </a:r>
            <a:r>
              <a:rPr lang="tr-TR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tr-TR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Oncol</a:t>
            </a:r>
            <a:r>
              <a:rPr lang="tr-TR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2009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Thibault</a:t>
            </a:r>
            <a:r>
              <a:rPr lang="tr-TR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I, R </a:t>
            </a:r>
            <a:r>
              <a:rPr lang="tr-TR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Coll</a:t>
            </a:r>
            <a:r>
              <a:rPr lang="tr-TR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tr-TR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Radiol</a:t>
            </a:r>
            <a:r>
              <a:rPr lang="tr-TR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2016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Stephans</a:t>
            </a:r>
            <a:r>
              <a:rPr lang="tr-TR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KL, </a:t>
            </a:r>
            <a:r>
              <a:rPr lang="en-US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Int</a:t>
            </a:r>
            <a:r>
              <a:rPr lang="en-US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J Rad </a:t>
            </a:r>
            <a:r>
              <a:rPr lang="en-US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Onc</a:t>
            </a:r>
            <a:r>
              <a:rPr lang="en-US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Biol</a:t>
            </a:r>
            <a:r>
              <a:rPr lang="en-US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Phys</a:t>
            </a:r>
            <a:r>
              <a:rPr lang="en-US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2012</a:t>
            </a:r>
            <a:r>
              <a:rPr lang="tr-TR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Karmakar</a:t>
            </a:r>
            <a:r>
              <a:rPr lang="tr-TR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MK, </a:t>
            </a:r>
            <a:r>
              <a:rPr lang="tr-TR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Thorac</a:t>
            </a:r>
            <a:r>
              <a:rPr lang="tr-TR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tr-TR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Surg</a:t>
            </a:r>
            <a:r>
              <a:rPr lang="tr-TR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tr-TR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Clin</a:t>
            </a:r>
            <a:r>
              <a:rPr lang="tr-TR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2004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Furrer M</a:t>
            </a:r>
            <a:r>
              <a:rPr lang="en-US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. </a:t>
            </a:r>
            <a:r>
              <a:rPr lang="en-US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Eur</a:t>
            </a:r>
            <a:r>
              <a:rPr lang="en-US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J </a:t>
            </a:r>
            <a:r>
              <a:rPr lang="en-US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Cardiothorac</a:t>
            </a:r>
            <a:r>
              <a:rPr lang="en-US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Surg</a:t>
            </a:r>
            <a:r>
              <a:rPr lang="en-US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1997</a:t>
            </a:r>
            <a:r>
              <a:rPr lang="tr-TR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Maguire</a:t>
            </a:r>
            <a:r>
              <a:rPr lang="tr-TR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MF, </a:t>
            </a:r>
            <a:r>
              <a:rPr lang="en-US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Eur</a:t>
            </a:r>
            <a:r>
              <a:rPr lang="en-US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J </a:t>
            </a:r>
            <a:r>
              <a:rPr lang="en-US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Cardiothorac</a:t>
            </a:r>
            <a:r>
              <a:rPr lang="en-US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b="1" dirty="0" err="1">
                <a:solidFill>
                  <a:srgbClr val="7030A0"/>
                </a:solidFill>
                <a:latin typeface="Arial" panose="020B0604020202020204" pitchFamily="34" charset="0"/>
              </a:rPr>
              <a:t>Surg</a:t>
            </a:r>
            <a:r>
              <a:rPr lang="en-US" altLang="en-US" sz="1200" b="1" dirty="0">
                <a:solidFill>
                  <a:srgbClr val="7030A0"/>
                </a:solidFill>
                <a:latin typeface="Arial" panose="020B0604020202020204" pitchFamily="34" charset="0"/>
              </a:rPr>
              <a:t> 2006</a:t>
            </a:r>
            <a:endParaRPr lang="tr-TR" altLang="en-US" sz="1200" b="1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919232D-195F-4C75-31D5-4C8DA77358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2" t="2131" r="3035" b="-1"/>
          <a:stretch/>
        </p:blipFill>
        <p:spPr bwMode="auto">
          <a:xfrm>
            <a:off x="6998329" y="1358017"/>
            <a:ext cx="4640427" cy="191933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31AD72AE-9792-329A-8730-0AF618BB5C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" t="8045" r="2983" b="4598"/>
          <a:stretch/>
        </p:blipFill>
        <p:spPr>
          <a:xfrm>
            <a:off x="6998329" y="3400436"/>
            <a:ext cx="4640428" cy="24082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7" name="6 Metin kutusu">
            <a:extLst>
              <a:ext uri="{FF2B5EF4-FFF2-40B4-BE49-F238E27FC236}">
                <a16:creationId xmlns:a16="http://schemas.microsoft.com/office/drawing/2014/main" id="{38003BA8-A2F7-7233-7226-947946004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3307" y="5892581"/>
            <a:ext cx="44995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en-US" sz="1800" dirty="0" err="1">
                <a:solidFill>
                  <a:srgbClr val="002060"/>
                </a:solidFill>
                <a:latin typeface="Arial" panose="020B0604020202020204" pitchFamily="34" charset="0"/>
              </a:rPr>
              <a:t>SBRT’de</a:t>
            </a:r>
            <a:r>
              <a:rPr lang="tr-TR" altLang="en-US" sz="1800" dirty="0">
                <a:solidFill>
                  <a:srgbClr val="002060"/>
                </a:solidFill>
                <a:latin typeface="Arial" panose="020B0604020202020204" pitchFamily="34" charset="0"/>
              </a:rPr>
              <a:t>, cerrahi uygulananlara göre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en-US" sz="1800" b="1" u="sng" dirty="0">
                <a:solidFill>
                  <a:srgbClr val="002060"/>
                </a:solidFill>
                <a:latin typeface="Arial" panose="020B0604020202020204" pitchFamily="34" charset="0"/>
              </a:rPr>
              <a:t>daha iyi sonuçlar </a:t>
            </a:r>
            <a:r>
              <a:rPr lang="tr-TR" altLang="en-US" sz="1800" dirty="0">
                <a:solidFill>
                  <a:srgbClr val="002060"/>
                </a:solidFill>
                <a:latin typeface="Arial" panose="020B0604020202020204" pitchFamily="34" charset="0"/>
              </a:rPr>
              <a:t>(p=0.03)</a:t>
            </a:r>
          </a:p>
        </p:txBody>
      </p:sp>
      <p:sp>
        <p:nvSpPr>
          <p:cNvPr id="8" name="2 Başlık">
            <a:extLst>
              <a:ext uri="{FF2B5EF4-FFF2-40B4-BE49-F238E27FC236}">
                <a16:creationId xmlns:a16="http://schemas.microsoft.com/office/drawing/2014/main" id="{99096A27-374B-471D-38A4-351E0B9EADAB}"/>
              </a:ext>
            </a:extLst>
          </p:cNvPr>
          <p:cNvSpPr txBox="1">
            <a:spLocks/>
          </p:cNvSpPr>
          <p:nvPr/>
        </p:nvSpPr>
        <p:spPr>
          <a:xfrm>
            <a:off x="6998329" y="365125"/>
            <a:ext cx="46404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en-US" sz="4000" b="1" dirty="0">
                <a:solidFill>
                  <a:srgbClr val="7030A0"/>
                </a:solidFill>
              </a:rPr>
              <a:t>Yaşam Kalitesi Yüksek 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6308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2 Başlık">
            <a:extLst>
              <a:ext uri="{FF2B5EF4-FFF2-40B4-BE49-F238E27FC236}">
                <a16:creationId xmlns:a16="http://schemas.microsoft.com/office/drawing/2014/main" id="{1DD6ADF2-6810-7F80-9FB9-CDEFE9980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7485" y="384686"/>
            <a:ext cx="10479104" cy="1325563"/>
          </a:xfrm>
        </p:spPr>
        <p:txBody>
          <a:bodyPr>
            <a:normAutofit/>
          </a:bodyPr>
          <a:lstStyle/>
          <a:p>
            <a:r>
              <a:rPr lang="tr-TR" altLang="en-US" sz="4000" b="1" dirty="0">
                <a:solidFill>
                  <a:srgbClr val="7030A0"/>
                </a:solidFill>
              </a:rPr>
              <a:t>Güvenli </a:t>
            </a:r>
          </a:p>
        </p:txBody>
      </p:sp>
      <p:sp>
        <p:nvSpPr>
          <p:cNvPr id="59394" name="5 Metin kutusu">
            <a:extLst>
              <a:ext uri="{FF2B5EF4-FFF2-40B4-BE49-F238E27FC236}">
                <a16:creationId xmlns:a16="http://schemas.microsoft.com/office/drawing/2014/main" id="{BFF87791-A819-4D9C-1BD1-0C04D859A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1113" y="781666"/>
            <a:ext cx="5088803" cy="83099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en-US" sz="2400" dirty="0">
                <a:solidFill>
                  <a:srgbClr val="002060"/>
                </a:solidFill>
                <a:latin typeface="Arial" panose="020B0604020202020204" pitchFamily="34" charset="0"/>
              </a:rPr>
              <a:t>30-90 gün </a:t>
            </a:r>
            <a:r>
              <a:rPr lang="tr-TR" altLang="en-US" sz="2400" dirty="0" err="1">
                <a:solidFill>
                  <a:srgbClr val="002060"/>
                </a:solidFill>
                <a:latin typeface="Arial" panose="020B0604020202020204" pitchFamily="34" charset="0"/>
              </a:rPr>
              <a:t>mortalite</a:t>
            </a:r>
            <a:r>
              <a:rPr lang="tr-TR" altLang="en-US" sz="2400" dirty="0">
                <a:solidFill>
                  <a:srgbClr val="002060"/>
                </a:solidFill>
                <a:latin typeface="Arial" panose="020B0604020202020204" pitchFamily="34" charset="0"/>
              </a:rPr>
              <a:t> oranları: 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r-TR" altLang="en-US" sz="2400" dirty="0">
                <a:solidFill>
                  <a:srgbClr val="002060"/>
                </a:solidFill>
                <a:latin typeface="Arial" panose="020B0604020202020204" pitchFamily="34" charset="0"/>
              </a:rPr>
              <a:t>Cerrahi </a:t>
            </a:r>
            <a:r>
              <a:rPr lang="tr-TR" altLang="en-US" sz="2400" dirty="0" err="1">
                <a:solidFill>
                  <a:srgbClr val="002060"/>
                </a:solidFill>
                <a:latin typeface="Arial" panose="020B0604020202020204" pitchFamily="34" charset="0"/>
              </a:rPr>
              <a:t>vs</a:t>
            </a:r>
            <a:r>
              <a:rPr lang="tr-TR" altLang="en-US" sz="2400" dirty="0">
                <a:solidFill>
                  <a:srgbClr val="002060"/>
                </a:solidFill>
                <a:latin typeface="Arial" panose="020B0604020202020204" pitchFamily="34" charset="0"/>
              </a:rPr>
              <a:t> SBRT= %2.7-9.3 </a:t>
            </a:r>
            <a:r>
              <a:rPr lang="tr-TR" altLang="en-US" sz="2400" dirty="0" err="1">
                <a:solidFill>
                  <a:srgbClr val="002060"/>
                </a:solidFill>
                <a:latin typeface="Arial" panose="020B0604020202020204" pitchFamily="34" charset="0"/>
              </a:rPr>
              <a:t>vs</a:t>
            </a:r>
            <a:r>
              <a:rPr lang="tr-TR" altLang="en-US" sz="2400" dirty="0">
                <a:solidFill>
                  <a:srgbClr val="002060"/>
                </a:solidFill>
                <a:latin typeface="Arial" panose="020B0604020202020204" pitchFamily="34" charset="0"/>
              </a:rPr>
              <a:t> %0! </a:t>
            </a:r>
          </a:p>
        </p:txBody>
      </p:sp>
      <p:pic>
        <p:nvPicPr>
          <p:cNvPr id="59395" name="Picture 4">
            <a:extLst>
              <a:ext uri="{FF2B5EF4-FFF2-40B4-BE49-F238E27FC236}">
                <a16:creationId xmlns:a16="http://schemas.microsoft.com/office/drawing/2014/main" id="{FD9A7215-8C1F-D8CC-24F6-1D83FD3009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" t="1146" r="8776" b="3339"/>
          <a:stretch/>
        </p:blipFill>
        <p:spPr bwMode="auto">
          <a:xfrm>
            <a:off x="1013988" y="1854782"/>
            <a:ext cx="8048249" cy="352297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396" name="8 Dikdörtgen">
            <a:extLst>
              <a:ext uri="{FF2B5EF4-FFF2-40B4-BE49-F238E27FC236}">
                <a16:creationId xmlns:a16="http://schemas.microsoft.com/office/drawing/2014/main" id="{6C106519-E46C-2D1D-BD4D-DF8C5E19E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8472" y="5418778"/>
            <a:ext cx="40582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7030A0"/>
                </a:solidFill>
                <a:latin typeface="Arial" panose="020B0604020202020204" pitchFamily="34" charset="0"/>
              </a:rPr>
              <a:t>S. </a:t>
            </a:r>
            <a:r>
              <a:rPr lang="en-US" altLang="en-US" sz="1400" b="1" dirty="0" err="1">
                <a:solidFill>
                  <a:srgbClr val="7030A0"/>
                </a:solidFill>
                <a:latin typeface="Arial" panose="020B0604020202020204" pitchFamily="34" charset="0"/>
              </a:rPr>
              <a:t>Senthi</a:t>
            </a:r>
            <a:r>
              <a:rPr lang="en-US" altLang="en-US" sz="1400" b="1" dirty="0">
                <a:solidFill>
                  <a:srgbClr val="7030A0"/>
                </a:solidFill>
                <a:latin typeface="Arial" panose="020B0604020202020204" pitchFamily="34" charset="0"/>
              </a:rPr>
              <a:t>,</a:t>
            </a:r>
            <a:r>
              <a:rPr lang="tr-TR" altLang="en-US" sz="1400" b="1" dirty="0">
                <a:solidFill>
                  <a:srgbClr val="7030A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b="1" dirty="0">
                <a:solidFill>
                  <a:srgbClr val="7030A0"/>
                </a:solidFill>
                <a:latin typeface="Arial" panose="020B0604020202020204" pitchFamily="34" charset="0"/>
              </a:rPr>
              <a:t>European Journal of Cancer 2014</a:t>
            </a:r>
            <a:endParaRPr lang="tr-TR" altLang="en-US" sz="1400" b="1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sp>
        <p:nvSpPr>
          <p:cNvPr id="11" name="10 Dikdörtgen">
            <a:extLst>
              <a:ext uri="{FF2B5EF4-FFF2-40B4-BE49-F238E27FC236}">
                <a16:creationId xmlns:a16="http://schemas.microsoft.com/office/drawing/2014/main" id="{A3452493-3BAE-394E-BCB4-3C766B7CBBA5}"/>
              </a:ext>
            </a:extLst>
          </p:cNvPr>
          <p:cNvSpPr/>
          <p:nvPr/>
        </p:nvSpPr>
        <p:spPr>
          <a:xfrm>
            <a:off x="7966767" y="1856475"/>
            <a:ext cx="1095470" cy="3548062"/>
          </a:xfrm>
          <a:prstGeom prst="rect">
            <a:avLst/>
          </a:prstGeom>
          <a:noFill/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tr-TR" altLang="tr-T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24</a:t>
            </a:fld>
            <a:endParaRPr lang="tr-TR"/>
          </a:p>
        </p:txBody>
      </p:sp>
      <p:pic>
        <p:nvPicPr>
          <p:cNvPr id="8" name="Picture 2" descr="Türk Sineması'nda Emek Kavramına Farklı Bir Yaklaşım: Selvi Boylum Al  Yazmalım İncelemesi - Bağımsız Sinem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64" r="6664"/>
          <a:stretch/>
        </p:blipFill>
        <p:spPr bwMode="auto">
          <a:xfrm>
            <a:off x="9153053" y="3766242"/>
            <a:ext cx="2516863" cy="244557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7509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25</a:t>
            </a:fld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16870" r="15346" b="83421"/>
          <a:stretch/>
        </p:blipFill>
        <p:spPr>
          <a:xfrm>
            <a:off x="2792994" y="763833"/>
            <a:ext cx="6609030" cy="92077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3"/>
          <a:srcRect l="3634" t="4540" r="2790" b="5140"/>
          <a:stretch/>
        </p:blipFill>
        <p:spPr>
          <a:xfrm>
            <a:off x="710397" y="1964602"/>
            <a:ext cx="3490411" cy="9751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28" y="102838"/>
            <a:ext cx="12050162" cy="423916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398" y="1040022"/>
            <a:ext cx="934382" cy="131188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Dikdörtgen 8"/>
          <p:cNvSpPr/>
          <p:nvPr/>
        </p:nvSpPr>
        <p:spPr>
          <a:xfrm>
            <a:off x="5292094" y="2345562"/>
            <a:ext cx="5744079" cy="123110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  <a:latin typeface="+mj-lt"/>
              </a:rPr>
              <a:t>Is There An Optimal Regimen? </a:t>
            </a:r>
            <a:endParaRPr lang="tr-TR" sz="2000" b="1" dirty="0">
              <a:solidFill>
                <a:srgbClr val="7030A0"/>
              </a:solidFill>
              <a:latin typeface="+mj-lt"/>
            </a:endParaRPr>
          </a:p>
          <a:p>
            <a:r>
              <a:rPr lang="en-US" dirty="0">
                <a:solidFill>
                  <a:srgbClr val="002060"/>
                </a:solidFill>
                <a:latin typeface="+mj-lt"/>
              </a:rPr>
              <a:t>• Minimum dose/BED threshold for tumor control? </a:t>
            </a:r>
            <a:endParaRPr lang="tr-TR" dirty="0">
              <a:solidFill>
                <a:srgbClr val="002060"/>
              </a:solidFill>
              <a:latin typeface="+mj-lt"/>
            </a:endParaRPr>
          </a:p>
          <a:p>
            <a:r>
              <a:rPr lang="en-US" dirty="0">
                <a:solidFill>
                  <a:srgbClr val="002060"/>
                </a:solidFill>
                <a:latin typeface="+mj-lt"/>
              </a:rPr>
              <a:t>• Prospective comparative data? </a:t>
            </a:r>
            <a:endParaRPr lang="tr-TR" dirty="0">
              <a:solidFill>
                <a:srgbClr val="002060"/>
              </a:solidFill>
              <a:latin typeface="+mj-lt"/>
            </a:endParaRPr>
          </a:p>
          <a:p>
            <a:r>
              <a:rPr lang="en-US" dirty="0">
                <a:solidFill>
                  <a:srgbClr val="002060"/>
                </a:solidFill>
                <a:latin typeface="+mj-lt"/>
              </a:rPr>
              <a:t>• One regimen fits all?</a:t>
            </a:r>
            <a:endParaRPr lang="tr-TR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397" y="3604257"/>
            <a:ext cx="3490411" cy="25422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Dikdörtgen 13"/>
          <p:cNvSpPr/>
          <p:nvPr/>
        </p:nvSpPr>
        <p:spPr>
          <a:xfrm>
            <a:off x="1644780" y="3869735"/>
            <a:ext cx="23450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400" b="1" dirty="0">
                <a:solidFill>
                  <a:srgbClr val="7030A0"/>
                </a:solidFill>
              </a:rPr>
              <a:t>Grills et al. J Thor Oncol 2012</a:t>
            </a:r>
            <a:endParaRPr lang="tr-TR" sz="1400" b="1" dirty="0">
              <a:solidFill>
                <a:srgbClr val="7030A0"/>
              </a:solidFill>
            </a:endParaRPr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2095" y="3671125"/>
            <a:ext cx="5754784" cy="29741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Unvan 1"/>
          <p:cNvSpPr>
            <a:spLocks noGrp="1"/>
          </p:cNvSpPr>
          <p:nvPr>
            <p:ph type="title"/>
          </p:nvPr>
        </p:nvSpPr>
        <p:spPr>
          <a:xfrm>
            <a:off x="4454306" y="1399954"/>
            <a:ext cx="9298086" cy="1325563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7030A0"/>
                </a:solidFill>
              </a:rPr>
              <a:t>Erken evre </a:t>
            </a:r>
            <a:r>
              <a:rPr lang="tr-TR" sz="3200" b="1" dirty="0" err="1">
                <a:solidFill>
                  <a:srgbClr val="7030A0"/>
                </a:solidFill>
              </a:rPr>
              <a:t>periferal</a:t>
            </a:r>
            <a:r>
              <a:rPr lang="tr-TR" sz="3200" b="1" dirty="0">
                <a:solidFill>
                  <a:srgbClr val="7030A0"/>
                </a:solidFill>
              </a:rPr>
              <a:t> yerleşimli KHDAK + SBRT</a:t>
            </a:r>
          </a:p>
        </p:txBody>
      </p:sp>
    </p:spTree>
    <p:extLst>
      <p:ext uri="{BB962C8B-B14F-4D97-AF65-F5344CB8AC3E}">
        <p14:creationId xmlns:p14="http://schemas.microsoft.com/office/powerpoint/2010/main" val="3514553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09099" y="4848589"/>
            <a:ext cx="10515600" cy="110208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%6 hasta ikinci </a:t>
            </a:r>
            <a:r>
              <a:rPr lang="tr-TR" sz="2400" dirty="0" err="1">
                <a:solidFill>
                  <a:srgbClr val="002060"/>
                </a:solidFill>
              </a:rPr>
              <a:t>primer</a:t>
            </a:r>
            <a:endParaRPr lang="tr-TR" sz="24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 err="1">
                <a:solidFill>
                  <a:srgbClr val="002060"/>
                </a:solidFill>
              </a:rPr>
              <a:t>Nüksler</a:t>
            </a:r>
            <a:r>
              <a:rPr lang="tr-TR" sz="2400" dirty="0">
                <a:solidFill>
                  <a:srgbClr val="002060"/>
                </a:solidFill>
              </a:rPr>
              <a:t> ilk 3 yıl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Problem: uzak met!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26</a:t>
            </a:fld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94" y="1290240"/>
            <a:ext cx="6158267" cy="337773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8" y="102838"/>
            <a:ext cx="12050162" cy="423916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3569460" y="2552255"/>
            <a:ext cx="23449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>
                <a:solidFill>
                  <a:srgbClr val="002060"/>
                </a:solidFill>
              </a:rPr>
              <a:t>Amsterdam</a:t>
            </a:r>
          </a:p>
          <a:p>
            <a:r>
              <a:rPr lang="tr-TR" sz="2000" b="1" dirty="0">
                <a:solidFill>
                  <a:srgbClr val="002060"/>
                </a:solidFill>
              </a:rPr>
              <a:t>Ortanca izlem: 33 ay</a:t>
            </a: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7722" y="1290240"/>
            <a:ext cx="4409694" cy="247067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Dikdörtgen 9"/>
          <p:cNvSpPr/>
          <p:nvPr/>
        </p:nvSpPr>
        <p:spPr>
          <a:xfrm>
            <a:off x="7617569" y="5962009"/>
            <a:ext cx="38898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 err="1">
                <a:solidFill>
                  <a:srgbClr val="7030A0"/>
                </a:solidFill>
              </a:rPr>
              <a:t>Senthi</a:t>
            </a:r>
            <a:r>
              <a:rPr lang="fr-FR" sz="1600" b="1" dirty="0">
                <a:solidFill>
                  <a:srgbClr val="7030A0"/>
                </a:solidFill>
              </a:rPr>
              <a:t> et al. Lancet </a:t>
            </a:r>
            <a:r>
              <a:rPr lang="fr-FR" sz="1600" b="1" dirty="0" err="1">
                <a:solidFill>
                  <a:srgbClr val="7030A0"/>
                </a:solidFill>
              </a:rPr>
              <a:t>Oncol</a:t>
            </a:r>
            <a:r>
              <a:rPr lang="fr-FR" sz="1600" b="1" dirty="0">
                <a:solidFill>
                  <a:srgbClr val="7030A0"/>
                </a:solidFill>
              </a:rPr>
              <a:t>. 2012;13(8):802-9</a:t>
            </a:r>
            <a:endParaRPr lang="tr-TR" sz="1600" b="1" dirty="0">
              <a:solidFill>
                <a:srgbClr val="7030A0"/>
              </a:solidFill>
            </a:endParaRPr>
          </a:p>
        </p:txBody>
      </p:sp>
      <p:sp>
        <p:nvSpPr>
          <p:cNvPr id="13" name="Yukarı Ok 12"/>
          <p:cNvSpPr/>
          <p:nvPr/>
        </p:nvSpPr>
        <p:spPr>
          <a:xfrm rot="4916790">
            <a:off x="4419773" y="5349944"/>
            <a:ext cx="428975" cy="10098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4" name="Resim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7722" y="4217731"/>
            <a:ext cx="4409694" cy="15499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5" name="10 Dikdörtgen">
            <a:extLst>
              <a:ext uri="{FF2B5EF4-FFF2-40B4-BE49-F238E27FC236}">
                <a16:creationId xmlns:a16="http://schemas.microsoft.com/office/drawing/2014/main" id="{A3452493-3BAE-394E-BCB4-3C766B7CBBA5}"/>
              </a:ext>
            </a:extLst>
          </p:cNvPr>
          <p:cNvSpPr/>
          <p:nvPr/>
        </p:nvSpPr>
        <p:spPr>
          <a:xfrm>
            <a:off x="9478978" y="4992688"/>
            <a:ext cx="2028438" cy="230090"/>
          </a:xfrm>
          <a:prstGeom prst="rect">
            <a:avLst/>
          </a:prstGeom>
          <a:noFill/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tr-TR" altLang="tr-T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10 Dikdörtgen">
            <a:extLst>
              <a:ext uri="{FF2B5EF4-FFF2-40B4-BE49-F238E27FC236}">
                <a16:creationId xmlns:a16="http://schemas.microsoft.com/office/drawing/2014/main" id="{A3452493-3BAE-394E-BCB4-3C766B7CBBA5}"/>
              </a:ext>
            </a:extLst>
          </p:cNvPr>
          <p:cNvSpPr/>
          <p:nvPr/>
        </p:nvSpPr>
        <p:spPr>
          <a:xfrm>
            <a:off x="9478978" y="5509252"/>
            <a:ext cx="2028438" cy="230090"/>
          </a:xfrm>
          <a:prstGeom prst="rect">
            <a:avLst/>
          </a:prstGeom>
          <a:noFill/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tr-TR" altLang="tr-T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10 Dikdörtgen">
            <a:extLst>
              <a:ext uri="{FF2B5EF4-FFF2-40B4-BE49-F238E27FC236}">
                <a16:creationId xmlns:a16="http://schemas.microsoft.com/office/drawing/2014/main" id="{A3452493-3BAE-394E-BCB4-3C766B7CBBA5}"/>
              </a:ext>
            </a:extLst>
          </p:cNvPr>
          <p:cNvSpPr/>
          <p:nvPr/>
        </p:nvSpPr>
        <p:spPr>
          <a:xfrm>
            <a:off x="667644" y="3234709"/>
            <a:ext cx="6004759" cy="1399410"/>
          </a:xfrm>
          <a:prstGeom prst="rect">
            <a:avLst/>
          </a:prstGeom>
          <a:noFill/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tr-TR" altLang="tr-T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211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74480" y="868291"/>
            <a:ext cx="9687962" cy="539836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tr-TR" sz="3200" b="1" dirty="0">
                <a:solidFill>
                  <a:srgbClr val="7030A0"/>
                </a:solidFill>
              </a:rPr>
              <a:t> Uzak met sorununa tedavi bulmak gerekiyor!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27</a:t>
            </a:fld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b="6523"/>
          <a:stretch/>
        </p:blipFill>
        <p:spPr>
          <a:xfrm>
            <a:off x="1525509" y="1883984"/>
            <a:ext cx="9144000" cy="43176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8" y="102838"/>
            <a:ext cx="12050162" cy="42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256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14796"/>
            <a:ext cx="10515600" cy="1325563"/>
          </a:xfrm>
        </p:spPr>
        <p:txBody>
          <a:bodyPr>
            <a:normAutofit/>
          </a:bodyPr>
          <a:lstStyle/>
          <a:p>
            <a:r>
              <a:rPr lang="tr-TR" sz="3600" b="1" dirty="0">
                <a:solidFill>
                  <a:srgbClr val="7030A0"/>
                </a:solidFill>
              </a:rPr>
              <a:t>Erken evre Santral yerleşimli KHDAK + SBRT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49378" y="1695467"/>
            <a:ext cx="10104422" cy="4481495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tr-TR" dirty="0">
                <a:solidFill>
                  <a:srgbClr val="002060"/>
                </a:solidFill>
              </a:rPr>
              <a:t>5 </a:t>
            </a:r>
            <a:r>
              <a:rPr lang="tr-TR" dirty="0" err="1">
                <a:solidFill>
                  <a:srgbClr val="002060"/>
                </a:solidFill>
              </a:rPr>
              <a:t>fr</a:t>
            </a:r>
            <a:endParaRPr lang="tr-TR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dirty="0">
                <a:solidFill>
                  <a:srgbClr val="002060"/>
                </a:solidFill>
              </a:rPr>
              <a:t>10-10,5-11-12 </a:t>
            </a:r>
            <a:r>
              <a:rPr lang="tr-TR" dirty="0" err="1">
                <a:solidFill>
                  <a:srgbClr val="002060"/>
                </a:solidFill>
              </a:rPr>
              <a:t>Gy</a:t>
            </a:r>
            <a:endParaRPr lang="tr-TR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dirty="0">
                <a:solidFill>
                  <a:srgbClr val="002060"/>
                </a:solidFill>
              </a:rPr>
              <a:t>120 hasta / 43 merkez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>
                <a:solidFill>
                  <a:srgbClr val="002060"/>
                </a:solidFill>
              </a:rPr>
              <a:t>Kanada, US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28</a:t>
            </a:fld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28" y="102838"/>
            <a:ext cx="12050162" cy="423916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 rotWithShape="1">
          <a:blip r:embed="rId3"/>
          <a:srcRect r="31076"/>
          <a:stretch/>
        </p:blipFill>
        <p:spPr>
          <a:xfrm>
            <a:off x="6096000" y="1695467"/>
            <a:ext cx="5642232" cy="372900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Resim 9"/>
          <p:cNvPicPr>
            <a:picLocks noChangeAspect="1"/>
          </p:cNvPicPr>
          <p:nvPr/>
        </p:nvPicPr>
        <p:blipFill rotWithShape="1">
          <a:blip r:embed="rId4"/>
          <a:srcRect t="8110"/>
          <a:stretch/>
        </p:blipFill>
        <p:spPr>
          <a:xfrm>
            <a:off x="597529" y="3909852"/>
            <a:ext cx="5359651" cy="262906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858182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418906" y="1530036"/>
            <a:ext cx="4934893" cy="4646927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tr-TR" dirty="0">
                <a:solidFill>
                  <a:srgbClr val="002060"/>
                </a:solidFill>
              </a:rPr>
              <a:t>İsveç-Norveç-Danimarka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>
                <a:solidFill>
                  <a:srgbClr val="002060"/>
                </a:solidFill>
              </a:rPr>
              <a:t>8 </a:t>
            </a:r>
            <a:r>
              <a:rPr lang="tr-TR" dirty="0" err="1">
                <a:solidFill>
                  <a:srgbClr val="002060"/>
                </a:solidFill>
              </a:rPr>
              <a:t>fr</a:t>
            </a:r>
            <a:r>
              <a:rPr lang="tr-TR" dirty="0">
                <a:solidFill>
                  <a:srgbClr val="002060"/>
                </a:solidFill>
              </a:rPr>
              <a:t> x 7 </a:t>
            </a:r>
            <a:r>
              <a:rPr lang="tr-TR" dirty="0" err="1">
                <a:solidFill>
                  <a:srgbClr val="002060"/>
                </a:solidFill>
              </a:rPr>
              <a:t>Gy</a:t>
            </a:r>
            <a:r>
              <a:rPr lang="tr-TR" dirty="0">
                <a:solidFill>
                  <a:srgbClr val="002060"/>
                </a:solidFill>
              </a:rPr>
              <a:t>, n= 65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>
                <a:solidFill>
                  <a:srgbClr val="002060"/>
                </a:solidFill>
              </a:rPr>
              <a:t>5 cm’den küçük </a:t>
            </a:r>
            <a:r>
              <a:rPr lang="tr-TR" dirty="0" err="1">
                <a:solidFill>
                  <a:srgbClr val="002060"/>
                </a:solidFill>
              </a:rPr>
              <a:t>pr</a:t>
            </a:r>
            <a:r>
              <a:rPr lang="tr-TR" dirty="0">
                <a:solidFill>
                  <a:srgbClr val="002060"/>
                </a:solidFill>
              </a:rPr>
              <a:t> </a:t>
            </a:r>
            <a:r>
              <a:rPr lang="tr-TR" dirty="0" err="1">
                <a:solidFill>
                  <a:srgbClr val="002060"/>
                </a:solidFill>
              </a:rPr>
              <a:t>tm</a:t>
            </a:r>
            <a:r>
              <a:rPr lang="tr-TR" dirty="0">
                <a:solidFill>
                  <a:srgbClr val="002060"/>
                </a:solidFill>
              </a:rPr>
              <a:t> ve </a:t>
            </a:r>
            <a:r>
              <a:rPr lang="tr-TR" dirty="0" err="1">
                <a:solidFill>
                  <a:srgbClr val="002060"/>
                </a:solidFill>
              </a:rPr>
              <a:t>mets</a:t>
            </a:r>
            <a:endParaRPr lang="tr-TR" dirty="0">
              <a:solidFill>
                <a:srgbClr val="00206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29</a:t>
            </a:fld>
            <a:endParaRPr lang="tr-TR"/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990600" y="41036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b="1" dirty="0">
                <a:solidFill>
                  <a:srgbClr val="7030A0"/>
                </a:solidFill>
              </a:rPr>
              <a:t>Erken evre </a:t>
            </a:r>
            <a:r>
              <a:rPr lang="tr-TR" sz="3600" b="1" dirty="0" err="1">
                <a:solidFill>
                  <a:srgbClr val="7030A0"/>
                </a:solidFill>
              </a:rPr>
              <a:t>Ultrasantral</a:t>
            </a:r>
            <a:r>
              <a:rPr lang="tr-TR" sz="3600" b="1" dirty="0">
                <a:solidFill>
                  <a:srgbClr val="7030A0"/>
                </a:solidFill>
              </a:rPr>
              <a:t> yerleşimli KHDAK + SBRT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28" y="102838"/>
            <a:ext cx="12050162" cy="423916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3"/>
          <a:srcRect b="15609"/>
          <a:stretch/>
        </p:blipFill>
        <p:spPr>
          <a:xfrm>
            <a:off x="244445" y="1507981"/>
            <a:ext cx="5558072" cy="275620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Resim 8"/>
          <p:cNvPicPr>
            <a:picLocks noChangeAspect="1"/>
          </p:cNvPicPr>
          <p:nvPr/>
        </p:nvPicPr>
        <p:blipFill rotWithShape="1">
          <a:blip r:embed="rId4"/>
          <a:srcRect t="84883"/>
          <a:stretch/>
        </p:blipFill>
        <p:spPr>
          <a:xfrm>
            <a:off x="6346857" y="3133722"/>
            <a:ext cx="5377758" cy="41128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6857" y="3634703"/>
            <a:ext cx="5377758" cy="275880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7319" y="4421587"/>
            <a:ext cx="2462542" cy="216677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440518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30</a:t>
            </a:fld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61" y="1561676"/>
            <a:ext cx="5443110" cy="28012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Unvan 1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b="1" dirty="0">
                <a:solidFill>
                  <a:srgbClr val="7030A0"/>
                </a:solidFill>
              </a:rPr>
              <a:t>Erken evre KHDAK – </a:t>
            </a:r>
            <a:r>
              <a:rPr lang="tr-TR" sz="3600" b="1" dirty="0" err="1">
                <a:solidFill>
                  <a:srgbClr val="7030A0"/>
                </a:solidFill>
              </a:rPr>
              <a:t>Hipofraksiyone</a:t>
            </a:r>
            <a:r>
              <a:rPr lang="tr-TR" sz="3600" b="1" dirty="0">
                <a:solidFill>
                  <a:srgbClr val="7030A0"/>
                </a:solidFill>
              </a:rPr>
              <a:t> RT </a:t>
            </a:r>
            <a:r>
              <a:rPr lang="tr-TR" sz="3600" b="1" dirty="0" err="1">
                <a:solidFill>
                  <a:srgbClr val="7030A0"/>
                </a:solidFill>
              </a:rPr>
              <a:t>vs</a:t>
            </a:r>
            <a:r>
              <a:rPr lang="tr-TR" sz="3600" b="1" dirty="0">
                <a:solidFill>
                  <a:srgbClr val="7030A0"/>
                </a:solidFill>
              </a:rPr>
              <a:t> SBRT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8" y="102838"/>
            <a:ext cx="12050162" cy="423916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538" y="4552213"/>
            <a:ext cx="4544937" cy="20965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Dikdörtgen 9"/>
          <p:cNvSpPr/>
          <p:nvPr/>
        </p:nvSpPr>
        <p:spPr>
          <a:xfrm>
            <a:off x="6264901" y="6063962"/>
            <a:ext cx="53054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b="1" dirty="0" err="1">
                <a:solidFill>
                  <a:srgbClr val="7030A0"/>
                </a:solidFill>
              </a:rPr>
              <a:t>Swaminath</a:t>
            </a:r>
            <a:r>
              <a:rPr lang="tr-TR" sz="1600" b="1" dirty="0">
                <a:solidFill>
                  <a:srgbClr val="7030A0"/>
                </a:solidFill>
              </a:rPr>
              <a:t> et al. </a:t>
            </a:r>
            <a:r>
              <a:rPr lang="tr-TR" sz="1600" b="1" dirty="0" err="1">
                <a:solidFill>
                  <a:srgbClr val="7030A0"/>
                </a:solidFill>
              </a:rPr>
              <a:t>Clin</a:t>
            </a:r>
            <a:r>
              <a:rPr lang="tr-TR" sz="1600" b="1" dirty="0">
                <a:solidFill>
                  <a:srgbClr val="7030A0"/>
                </a:solidFill>
              </a:rPr>
              <a:t> </a:t>
            </a:r>
            <a:r>
              <a:rPr lang="tr-TR" sz="1600" b="1" dirty="0" err="1">
                <a:solidFill>
                  <a:srgbClr val="7030A0"/>
                </a:solidFill>
              </a:rPr>
              <a:t>Lung</a:t>
            </a:r>
            <a:r>
              <a:rPr lang="tr-TR" sz="1600" b="1" dirty="0">
                <a:solidFill>
                  <a:srgbClr val="7030A0"/>
                </a:solidFill>
              </a:rPr>
              <a:t> </a:t>
            </a:r>
            <a:r>
              <a:rPr lang="tr-TR" sz="1600" b="1" dirty="0" err="1">
                <a:solidFill>
                  <a:srgbClr val="7030A0"/>
                </a:solidFill>
              </a:rPr>
              <a:t>Cancer</a:t>
            </a:r>
            <a:r>
              <a:rPr lang="tr-TR" sz="1600" b="1" dirty="0">
                <a:solidFill>
                  <a:srgbClr val="7030A0"/>
                </a:solidFill>
              </a:rPr>
              <a:t> . 2017 Mar;18(2):250-254 </a:t>
            </a:r>
            <a:r>
              <a:rPr lang="tr-TR" sz="1600" b="1" dirty="0" err="1">
                <a:solidFill>
                  <a:srgbClr val="7030A0"/>
                </a:solidFill>
              </a:rPr>
              <a:t>Swaminath</a:t>
            </a:r>
            <a:r>
              <a:rPr lang="tr-TR" sz="1600" b="1" dirty="0">
                <a:solidFill>
                  <a:srgbClr val="7030A0"/>
                </a:solidFill>
              </a:rPr>
              <a:t> et al. ASTRO 2022; </a:t>
            </a:r>
            <a:r>
              <a:rPr lang="tr-TR" sz="1600" b="1" dirty="0" err="1">
                <a:solidFill>
                  <a:srgbClr val="7030A0"/>
                </a:solidFill>
              </a:rPr>
              <a:t>Abstract</a:t>
            </a:r>
            <a:r>
              <a:rPr lang="tr-TR" sz="1600" b="1" dirty="0">
                <a:solidFill>
                  <a:srgbClr val="7030A0"/>
                </a:solidFill>
              </a:rPr>
              <a:t> LBA 08</a:t>
            </a:r>
          </a:p>
        </p:txBody>
      </p:sp>
      <p:sp>
        <p:nvSpPr>
          <p:cNvPr id="11" name="Dikdörtgen 10"/>
          <p:cNvSpPr/>
          <p:nvPr/>
        </p:nvSpPr>
        <p:spPr>
          <a:xfrm>
            <a:off x="6264901" y="1934609"/>
            <a:ext cx="54727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b="1" dirty="0">
                <a:solidFill>
                  <a:srgbClr val="002060"/>
                </a:solidFill>
              </a:rPr>
              <a:t>8 </a:t>
            </a:r>
            <a:r>
              <a:rPr lang="tr-TR" b="1" dirty="0" err="1">
                <a:solidFill>
                  <a:srgbClr val="002060"/>
                </a:solidFill>
              </a:rPr>
              <a:t>vs</a:t>
            </a:r>
            <a:r>
              <a:rPr lang="tr-TR" b="1" dirty="0">
                <a:solidFill>
                  <a:srgbClr val="002060"/>
                </a:solidFill>
              </a:rPr>
              <a:t> 15 </a:t>
            </a:r>
            <a:r>
              <a:rPr lang="tr-TR" b="1" dirty="0" err="1">
                <a:solidFill>
                  <a:srgbClr val="002060"/>
                </a:solidFill>
              </a:rPr>
              <a:t>fr</a:t>
            </a:r>
            <a:r>
              <a:rPr lang="tr-TR" b="1" dirty="0">
                <a:solidFill>
                  <a:srgbClr val="002060"/>
                </a:solidFill>
              </a:rPr>
              <a:t> - </a:t>
            </a:r>
            <a:r>
              <a:rPr lang="en-US" b="1" dirty="0">
                <a:solidFill>
                  <a:srgbClr val="002060"/>
                </a:solidFill>
              </a:rPr>
              <a:t>Grade 3-5 to</a:t>
            </a:r>
            <a:r>
              <a:rPr lang="tr-TR" b="1" dirty="0" err="1">
                <a:solidFill>
                  <a:srgbClr val="002060"/>
                </a:solidFill>
              </a:rPr>
              <a:t>ks</a:t>
            </a:r>
            <a:r>
              <a:rPr lang="tr-TR" b="1" dirty="0">
                <a:solidFill>
                  <a:srgbClr val="002060"/>
                </a:solidFill>
              </a:rPr>
              <a:t> (santral </a:t>
            </a:r>
            <a:r>
              <a:rPr lang="tr-TR" b="1" dirty="0" err="1">
                <a:solidFill>
                  <a:srgbClr val="002060"/>
                </a:solidFill>
              </a:rPr>
              <a:t>tm</a:t>
            </a:r>
            <a:r>
              <a:rPr lang="tr-TR" b="1" dirty="0">
                <a:solidFill>
                  <a:srgbClr val="002060"/>
                </a:solidFill>
              </a:rPr>
              <a:t>) %13 </a:t>
            </a:r>
            <a:r>
              <a:rPr lang="tr-TR" b="1" dirty="0" err="1">
                <a:solidFill>
                  <a:srgbClr val="002060"/>
                </a:solidFill>
              </a:rPr>
              <a:t>vs</a:t>
            </a:r>
            <a:r>
              <a:rPr lang="tr-TR" b="1" dirty="0">
                <a:solidFill>
                  <a:srgbClr val="002060"/>
                </a:solidFill>
              </a:rPr>
              <a:t> %5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tr-TR" b="1" dirty="0">
                <a:solidFill>
                  <a:srgbClr val="002060"/>
                </a:solidFill>
              </a:rPr>
              <a:t>LK, OS ve DFS benzer </a:t>
            </a: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5112" y="2873328"/>
            <a:ext cx="4530418" cy="284198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121791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57131" y="938385"/>
            <a:ext cx="10478632" cy="126160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tr-TR" dirty="0">
                <a:solidFill>
                  <a:srgbClr val="7030A0"/>
                </a:solidFill>
              </a:rPr>
              <a:t> Tümör direkt </a:t>
            </a:r>
            <a:r>
              <a:rPr lang="tr-TR" dirty="0" err="1">
                <a:solidFill>
                  <a:srgbClr val="7030A0"/>
                </a:solidFill>
              </a:rPr>
              <a:t>ösefagus</a:t>
            </a:r>
            <a:r>
              <a:rPr lang="tr-TR" dirty="0">
                <a:solidFill>
                  <a:srgbClr val="7030A0"/>
                </a:solidFill>
              </a:rPr>
              <a:t>, ana hava yoluna komşuysa veya </a:t>
            </a:r>
            <a:r>
              <a:rPr lang="tr-TR" dirty="0" err="1">
                <a:solidFill>
                  <a:srgbClr val="7030A0"/>
                </a:solidFill>
              </a:rPr>
              <a:t>endobronşialse,hasta</a:t>
            </a:r>
            <a:r>
              <a:rPr lang="tr-TR" dirty="0">
                <a:solidFill>
                  <a:srgbClr val="7030A0"/>
                </a:solidFill>
              </a:rPr>
              <a:t> </a:t>
            </a:r>
            <a:r>
              <a:rPr lang="tr-TR" dirty="0" err="1">
                <a:solidFill>
                  <a:srgbClr val="7030A0"/>
                </a:solidFill>
              </a:rPr>
              <a:t>VEGFi</a:t>
            </a:r>
            <a:r>
              <a:rPr lang="tr-TR" dirty="0">
                <a:solidFill>
                  <a:srgbClr val="7030A0"/>
                </a:solidFill>
              </a:rPr>
              <a:t> (</a:t>
            </a:r>
            <a:r>
              <a:rPr lang="tr-TR" dirty="0" err="1">
                <a:solidFill>
                  <a:srgbClr val="7030A0"/>
                </a:solidFill>
              </a:rPr>
              <a:t>Beva</a:t>
            </a:r>
            <a:r>
              <a:rPr lang="tr-TR" dirty="0">
                <a:solidFill>
                  <a:srgbClr val="7030A0"/>
                </a:solidFill>
              </a:rPr>
              <a:t>) kullanıyorsa çok dikkat et!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31</a:t>
            </a:fld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28" y="102838"/>
            <a:ext cx="12050162" cy="423916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097" y="2124932"/>
            <a:ext cx="8423103" cy="423141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303754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28725" y="3176106"/>
            <a:ext cx="4867275" cy="3026355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SBRT, yeni teknolojili konvansiyonel </a:t>
            </a:r>
            <a:r>
              <a:rPr lang="tr-TR" sz="2400" dirty="0" err="1">
                <a:solidFill>
                  <a:srgbClr val="002060"/>
                </a:solidFill>
              </a:rPr>
              <a:t>RT’yle</a:t>
            </a:r>
            <a:r>
              <a:rPr lang="tr-TR" sz="2400" dirty="0">
                <a:solidFill>
                  <a:srgbClr val="002060"/>
                </a:solidFill>
              </a:rPr>
              <a:t> kontrol oranları aynı, yan etkisi daha az!</a:t>
            </a:r>
          </a:p>
          <a:p>
            <a:pPr>
              <a:buFont typeface="Wingdings" panose="05000000000000000000" pitchFamily="2" charset="2"/>
              <a:buChar char="v"/>
            </a:pPr>
            <a:endParaRPr lang="tr-TR" sz="24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Konvansiyonel grubun önemli kısmı eşzamanlı KT alıyor.</a:t>
            </a:r>
          </a:p>
          <a:p>
            <a:pPr>
              <a:buFont typeface="Wingdings" panose="05000000000000000000" pitchFamily="2" charset="2"/>
              <a:buChar char="v"/>
            </a:pPr>
            <a:endParaRPr lang="tr-TR" sz="24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srgbClr val="002060"/>
                </a:solidFill>
              </a:rPr>
              <a:t>SBRT ile eşzamanlı veya ardışık tedavi?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32</a:t>
            </a:fld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10753" y="851026"/>
            <a:ext cx="4643047" cy="530267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Dikdörtgen 5"/>
          <p:cNvSpPr/>
          <p:nvPr/>
        </p:nvSpPr>
        <p:spPr>
          <a:xfrm>
            <a:off x="7225726" y="6202461"/>
            <a:ext cx="51292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b="1" dirty="0" err="1">
                <a:solidFill>
                  <a:srgbClr val="7030A0"/>
                </a:solidFill>
              </a:rPr>
              <a:t>Mutsaers</a:t>
            </a:r>
            <a:r>
              <a:rPr lang="tr-TR" sz="1400" b="1" dirty="0">
                <a:solidFill>
                  <a:srgbClr val="7030A0"/>
                </a:solidFill>
              </a:rPr>
              <a:t> A, et al. (2023) </a:t>
            </a:r>
            <a:r>
              <a:rPr lang="tr-TR" sz="1400" b="1" dirty="0" err="1">
                <a:solidFill>
                  <a:srgbClr val="7030A0"/>
                </a:solidFill>
              </a:rPr>
              <a:t>Cureus</a:t>
            </a:r>
            <a:r>
              <a:rPr lang="tr-TR" sz="1400" b="1" dirty="0">
                <a:solidFill>
                  <a:srgbClr val="7030A0"/>
                </a:solidFill>
              </a:rPr>
              <a:t> 15(4): e38198. 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4"/>
          <a:srcRect l="46157"/>
          <a:stretch/>
        </p:blipFill>
        <p:spPr>
          <a:xfrm>
            <a:off x="1928576" y="851025"/>
            <a:ext cx="4033420" cy="198270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767813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>
                <a:solidFill>
                  <a:srgbClr val="7030A0"/>
                </a:solidFill>
              </a:rPr>
              <a:t>Maliyet?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23900" y="2324099"/>
            <a:ext cx="10629899" cy="3852863"/>
          </a:xfrm>
        </p:spPr>
        <p:txBody>
          <a:bodyPr>
            <a:normAutofit/>
          </a:bodyPr>
          <a:lstStyle/>
          <a:p>
            <a:r>
              <a:rPr lang="tr-TR" sz="2400" dirty="0">
                <a:solidFill>
                  <a:srgbClr val="002060"/>
                </a:solidFill>
              </a:rPr>
              <a:t>Toplam 9 çalışma</a:t>
            </a:r>
          </a:p>
          <a:p>
            <a:r>
              <a:rPr lang="tr-TR" sz="2400" dirty="0">
                <a:solidFill>
                  <a:srgbClr val="002060"/>
                </a:solidFill>
              </a:rPr>
              <a:t>Cerrahi, </a:t>
            </a:r>
            <a:r>
              <a:rPr lang="tr-TR" sz="2400" dirty="0" err="1">
                <a:solidFill>
                  <a:srgbClr val="002060"/>
                </a:solidFill>
              </a:rPr>
              <a:t>konv</a:t>
            </a:r>
            <a:r>
              <a:rPr lang="tr-TR" sz="2400" dirty="0">
                <a:solidFill>
                  <a:srgbClr val="002060"/>
                </a:solidFill>
              </a:rPr>
              <a:t> RT ve SABR kıyaslamış,</a:t>
            </a:r>
          </a:p>
          <a:p>
            <a:r>
              <a:rPr lang="tr-TR" sz="2400" dirty="0">
                <a:solidFill>
                  <a:srgbClr val="002060"/>
                </a:solidFill>
              </a:rPr>
              <a:t>3 çalışmada SABR en düşük maliyet</a:t>
            </a:r>
          </a:p>
          <a:p>
            <a:r>
              <a:rPr lang="tr-TR" sz="2400" dirty="0">
                <a:solidFill>
                  <a:srgbClr val="002060"/>
                </a:solidFill>
              </a:rPr>
              <a:t>6 çalışmada netlik yok</a:t>
            </a:r>
          </a:p>
          <a:p>
            <a:r>
              <a:rPr lang="tr-TR" sz="2400" dirty="0">
                <a:solidFill>
                  <a:srgbClr val="002060"/>
                </a:solidFill>
              </a:rPr>
              <a:t>Hepsi gelişmiş ülke datası</a:t>
            </a:r>
          </a:p>
          <a:p>
            <a:r>
              <a:rPr lang="tr-TR" sz="2400" dirty="0">
                <a:solidFill>
                  <a:srgbClr val="002060"/>
                </a:solidFill>
              </a:rPr>
              <a:t>Birçok eksik bilgi var</a:t>
            </a:r>
          </a:p>
          <a:p>
            <a:r>
              <a:rPr lang="tr-TR" sz="2400" dirty="0">
                <a:solidFill>
                  <a:srgbClr val="002060"/>
                </a:solidFill>
              </a:rPr>
              <a:t>Az gelişmiş ülkelerin datası yok.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33</a:t>
            </a:fld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82692" y="960724"/>
            <a:ext cx="4877017" cy="521623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527620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Screen Shot 2022-10-12 at 03.19.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07" y="623156"/>
            <a:ext cx="4325852" cy="14559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34</a:t>
            </a:fld>
            <a:endParaRPr lang="tr-TR"/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662607" y="2152862"/>
            <a:ext cx="7304442" cy="1114683"/>
          </a:xfrm>
          <a:prstGeom prst="rect">
            <a:avLst/>
          </a:prstGeom>
          <a:ln w="9525" cmpd="sng"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v"/>
            </a:pPr>
            <a:r>
              <a:rPr lang="tr-TR" sz="2000" b="1" dirty="0" err="1">
                <a:solidFill>
                  <a:srgbClr val="7030A0"/>
                </a:solidFill>
              </a:rPr>
              <a:t>Neoadjuvan</a:t>
            </a:r>
            <a:r>
              <a:rPr lang="tr-TR" sz="2000" b="1" dirty="0">
                <a:solidFill>
                  <a:srgbClr val="7030A0"/>
                </a:solidFill>
              </a:rPr>
              <a:t> </a:t>
            </a:r>
            <a:r>
              <a:rPr lang="tr-TR" sz="2000" b="1" dirty="0" err="1">
                <a:solidFill>
                  <a:srgbClr val="7030A0"/>
                </a:solidFill>
              </a:rPr>
              <a:t>Durva</a:t>
            </a:r>
            <a:r>
              <a:rPr lang="tr-TR" sz="2000" b="1" dirty="0">
                <a:solidFill>
                  <a:srgbClr val="7030A0"/>
                </a:solidFill>
              </a:rPr>
              <a:t> +/- SBRT (24 </a:t>
            </a:r>
            <a:r>
              <a:rPr lang="tr-TR" sz="2000" b="1" dirty="0" err="1">
                <a:solidFill>
                  <a:srgbClr val="7030A0"/>
                </a:solidFill>
              </a:rPr>
              <a:t>Gy</a:t>
            </a:r>
            <a:r>
              <a:rPr lang="tr-TR" sz="2000" b="1" dirty="0">
                <a:solidFill>
                  <a:srgbClr val="7030A0"/>
                </a:solidFill>
              </a:rPr>
              <a:t> / 3 </a:t>
            </a:r>
            <a:r>
              <a:rPr lang="tr-TR" sz="2000" b="1" dirty="0" err="1">
                <a:solidFill>
                  <a:srgbClr val="7030A0"/>
                </a:solidFill>
              </a:rPr>
              <a:t>fr</a:t>
            </a:r>
            <a:r>
              <a:rPr lang="tr-TR" sz="2000" b="1" dirty="0">
                <a:solidFill>
                  <a:srgbClr val="7030A0"/>
                </a:solidFill>
              </a:rPr>
              <a:t>)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tr-TR" sz="2000" b="1" dirty="0">
                <a:solidFill>
                  <a:srgbClr val="7030A0"/>
                </a:solidFill>
              </a:rPr>
              <a:t>Hepsi </a:t>
            </a:r>
            <a:r>
              <a:rPr lang="tr-TR" sz="2000" b="1" dirty="0" err="1">
                <a:solidFill>
                  <a:srgbClr val="7030A0"/>
                </a:solidFill>
              </a:rPr>
              <a:t>opere</a:t>
            </a:r>
            <a:r>
              <a:rPr lang="tr-TR" sz="2000" b="1" dirty="0">
                <a:solidFill>
                  <a:srgbClr val="7030A0"/>
                </a:solidFill>
              </a:rPr>
              <a:t>, SBRT eklenenlerde yanıt belirgin yüksek. T1-2N0 erken evre </a:t>
            </a:r>
            <a:r>
              <a:rPr lang="tr-TR" sz="2000" b="1" dirty="0" err="1">
                <a:solidFill>
                  <a:srgbClr val="7030A0"/>
                </a:solidFill>
              </a:rPr>
              <a:t>KHDAK’ta</a:t>
            </a:r>
            <a:r>
              <a:rPr lang="tr-TR" sz="2000" b="1" dirty="0">
                <a:solidFill>
                  <a:srgbClr val="7030A0"/>
                </a:solidFill>
              </a:rPr>
              <a:t> patolojik tam yanıt %50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tr-TR" sz="2000" b="1" dirty="0">
              <a:solidFill>
                <a:srgbClr val="7030A0"/>
              </a:solidFill>
            </a:endParaRPr>
          </a:p>
        </p:txBody>
      </p:sp>
      <p:pic>
        <p:nvPicPr>
          <p:cNvPr id="9" name="Picture 19" descr="Screen Shot 2022-10-13 at 04.52.3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835" y="600914"/>
            <a:ext cx="2961214" cy="1483364"/>
          </a:xfrm>
          <a:prstGeom prst="rect">
            <a:avLst/>
          </a:prstGeom>
        </p:spPr>
      </p:pic>
      <p:pic>
        <p:nvPicPr>
          <p:cNvPr id="7" name="Picture 3" descr="Screen Shot 2022-10-13 at 05.46.3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07" y="3761655"/>
            <a:ext cx="4490890" cy="1384543"/>
          </a:xfrm>
          <a:prstGeom prst="rect">
            <a:avLst/>
          </a:prstGeom>
        </p:spPr>
      </p:pic>
      <p:sp>
        <p:nvSpPr>
          <p:cNvPr id="11" name="İçerik Yer Tutucusu 2"/>
          <p:cNvSpPr txBox="1">
            <a:spLocks/>
          </p:cNvSpPr>
          <p:nvPr/>
        </p:nvSpPr>
        <p:spPr>
          <a:xfrm>
            <a:off x="662607" y="5229048"/>
            <a:ext cx="7304442" cy="1488597"/>
          </a:xfrm>
          <a:prstGeom prst="rect">
            <a:avLst/>
          </a:prstGeom>
          <a:ln w="9525" cmpd="sng"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tr-TR" sz="2000" b="1" dirty="0">
                <a:solidFill>
                  <a:srgbClr val="7030A0"/>
                </a:solidFill>
              </a:rPr>
              <a:t>T1-2N0’da sadece SBRT sonrası %30 hastada UM+.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000" b="1" dirty="0">
                <a:solidFill>
                  <a:srgbClr val="7030A0"/>
                </a:solidFill>
              </a:rPr>
              <a:t>İsveç, Norveç, çok merkezli,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2000" b="1" dirty="0">
                <a:solidFill>
                  <a:srgbClr val="7030A0"/>
                </a:solidFill>
              </a:rPr>
              <a:t>3-4 </a:t>
            </a:r>
            <a:r>
              <a:rPr lang="tr-TR" sz="2000" b="1" dirty="0" err="1">
                <a:solidFill>
                  <a:srgbClr val="7030A0"/>
                </a:solidFill>
              </a:rPr>
              <a:t>fr</a:t>
            </a:r>
            <a:r>
              <a:rPr lang="tr-TR" sz="2000" b="1" dirty="0">
                <a:solidFill>
                  <a:srgbClr val="7030A0"/>
                </a:solidFill>
              </a:rPr>
              <a:t> SBRT ardından 1500 mg, 4 </a:t>
            </a:r>
            <a:r>
              <a:rPr lang="tr-TR" sz="2000" b="1" dirty="0" err="1">
                <a:solidFill>
                  <a:srgbClr val="7030A0"/>
                </a:solidFill>
              </a:rPr>
              <a:t>hf</a:t>
            </a:r>
            <a:r>
              <a:rPr lang="tr-TR" sz="2000" b="1" dirty="0">
                <a:solidFill>
                  <a:srgbClr val="7030A0"/>
                </a:solidFill>
              </a:rPr>
              <a:t> 1, </a:t>
            </a:r>
            <a:r>
              <a:rPr lang="tr-TR" sz="2000" b="1" dirty="0" err="1">
                <a:solidFill>
                  <a:srgbClr val="7030A0"/>
                </a:solidFill>
              </a:rPr>
              <a:t>Durvalumab</a:t>
            </a:r>
            <a:r>
              <a:rPr lang="tr-TR" sz="2000" b="1" dirty="0">
                <a:solidFill>
                  <a:srgbClr val="7030A0"/>
                </a:solidFill>
              </a:rPr>
              <a:t> &gt; daha yüksek doz SBRT, </a:t>
            </a:r>
            <a:r>
              <a:rPr lang="tr-TR" sz="2000" b="1" dirty="0" err="1">
                <a:solidFill>
                  <a:srgbClr val="7030A0"/>
                </a:solidFill>
              </a:rPr>
              <a:t>tolerabl</a:t>
            </a:r>
            <a:r>
              <a:rPr lang="tr-TR" sz="2000" b="1" dirty="0">
                <a:solidFill>
                  <a:srgbClr val="7030A0"/>
                </a:solidFill>
              </a:rPr>
              <a:t> tedavi, düşük </a:t>
            </a:r>
            <a:r>
              <a:rPr lang="tr-TR" sz="2000" b="1" dirty="0" err="1">
                <a:solidFill>
                  <a:srgbClr val="7030A0"/>
                </a:solidFill>
              </a:rPr>
              <a:t>toksisite</a:t>
            </a:r>
            <a:endParaRPr lang="tr-TR" sz="2000" b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Aralarında 4 yaş var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8" t="8299" r="6106"/>
          <a:stretch/>
        </p:blipFill>
        <p:spPr bwMode="auto">
          <a:xfrm rot="20961056">
            <a:off x="7924346" y="3154779"/>
            <a:ext cx="3384389" cy="202510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3339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602469"/>
            <a:ext cx="10515600" cy="357449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dirty="0">
                <a:solidFill>
                  <a:srgbClr val="002060"/>
                </a:solidFill>
              </a:rPr>
              <a:t>Her fraksiyon aynı solunum fazı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>
                <a:solidFill>
                  <a:srgbClr val="002060"/>
                </a:solidFill>
              </a:rPr>
              <a:t>Tümör hareketini geçici durdurmak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>
                <a:solidFill>
                  <a:srgbClr val="002060"/>
                </a:solidFill>
              </a:rPr>
              <a:t>Güvenlik sınırını azaltmak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>
                <a:solidFill>
                  <a:srgbClr val="002060"/>
                </a:solidFill>
              </a:rPr>
              <a:t>RT alanını küçültmek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>
                <a:solidFill>
                  <a:srgbClr val="002060"/>
                </a:solidFill>
              </a:rPr>
              <a:t>RT etkinliğini arttırmak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>
                <a:solidFill>
                  <a:srgbClr val="002060"/>
                </a:solidFill>
              </a:rPr>
              <a:t>Yan etki riskini azaltmak</a:t>
            </a:r>
          </a:p>
          <a:p>
            <a:pPr>
              <a:buFont typeface="Wingdings" panose="05000000000000000000" pitchFamily="2" charset="2"/>
              <a:buChar char="v"/>
            </a:pPr>
            <a:endParaRPr lang="tr-TR" dirty="0">
              <a:solidFill>
                <a:srgbClr val="00206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35</a:t>
            </a:fld>
            <a:endParaRPr lang="tr-TR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838200" y="959060"/>
            <a:ext cx="10515600" cy="1325563"/>
          </a:xfrm>
        </p:spPr>
        <p:txBody>
          <a:bodyPr>
            <a:normAutofit/>
          </a:bodyPr>
          <a:lstStyle/>
          <a:p>
            <a:r>
              <a:rPr lang="tr-TR" sz="4000" b="1" dirty="0">
                <a:solidFill>
                  <a:srgbClr val="7030A0"/>
                </a:solidFill>
              </a:rPr>
              <a:t>RT hazırlığı en önemli basamak!</a:t>
            </a:r>
          </a:p>
        </p:txBody>
      </p:sp>
      <p:pic>
        <p:nvPicPr>
          <p:cNvPr id="11268" name="Picture 4" descr="https://err.ersjournals.com/content/errev/30/160/200224/F2.large.jpg?width=800&amp;height=600&amp;carousel=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" t="31254" r="50947" b="14159"/>
          <a:stretch/>
        </p:blipFill>
        <p:spPr bwMode="auto">
          <a:xfrm>
            <a:off x="7550679" y="3164976"/>
            <a:ext cx="3917186" cy="160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5608" y="134938"/>
            <a:ext cx="3962256" cy="2876051"/>
          </a:xfrm>
          <a:prstGeom prst="rect">
            <a:avLst/>
          </a:prstGeom>
        </p:spPr>
      </p:pic>
      <p:pic>
        <p:nvPicPr>
          <p:cNvPr id="11" name="Picture 4" descr="https://err.ersjournals.com/content/errev/30/160/200224/F2.large.jpg?width=800&amp;height=600&amp;carousel=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51" t="15302" r="4268" b="30310"/>
          <a:stretch/>
        </p:blipFill>
        <p:spPr bwMode="auto">
          <a:xfrm>
            <a:off x="7550678" y="4972244"/>
            <a:ext cx="3917186" cy="170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68038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36</a:t>
            </a:fld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1482" t="14226" r="628" b="19343"/>
          <a:stretch/>
        </p:blipFill>
        <p:spPr>
          <a:xfrm>
            <a:off x="1407483" y="1344108"/>
            <a:ext cx="9111394" cy="198161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Dikdörtgen 5"/>
          <p:cNvSpPr/>
          <p:nvPr/>
        </p:nvSpPr>
        <p:spPr>
          <a:xfrm>
            <a:off x="1282539" y="3366589"/>
            <a:ext cx="952424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tr-TR" sz="1100" b="1" dirty="0" err="1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Developments</a:t>
            </a:r>
            <a:r>
              <a:rPr lang="tr-TR" sz="1100" b="1" dirty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 in </a:t>
            </a:r>
            <a:r>
              <a:rPr lang="tr-TR" sz="1100" b="1" dirty="0" err="1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radiation</a:t>
            </a:r>
            <a:r>
              <a:rPr lang="tr-TR" sz="1100" b="1" dirty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tr-TR" sz="1100" b="1" dirty="0" err="1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techniques</a:t>
            </a:r>
            <a:r>
              <a:rPr lang="tr-TR" sz="1100" b="1" dirty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tr-TR" sz="1100" b="1" dirty="0" err="1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for</a:t>
            </a:r>
            <a:r>
              <a:rPr lang="tr-TR" sz="1100" b="1" dirty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tr-TR" sz="1100" b="1" dirty="0" err="1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thoracic</a:t>
            </a:r>
            <a:r>
              <a:rPr lang="tr-TR" sz="1100" b="1" dirty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tr-TR" sz="1100" b="1" dirty="0" err="1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malignancies</a:t>
            </a:r>
            <a:r>
              <a:rPr lang="tr-TR" sz="1100" b="1" dirty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. </a:t>
            </a:r>
            <a:r>
              <a:rPr lang="tr-TR" sz="1100" b="1" dirty="0" err="1">
                <a:solidFill>
                  <a:srgbClr val="002060"/>
                </a:solidFill>
                <a:effectLst/>
                <a:latin typeface="Helvetica Neue"/>
              </a:rPr>
              <a:t>Tobias</a:t>
            </a:r>
            <a:r>
              <a:rPr lang="tr-TR" sz="1100" b="1" dirty="0">
                <a:solidFill>
                  <a:srgbClr val="002060"/>
                </a:solidFill>
                <a:effectLst/>
                <a:latin typeface="Helvetica Neue"/>
              </a:rPr>
              <a:t> </a:t>
            </a:r>
            <a:r>
              <a:rPr lang="tr-TR" sz="1100" b="1" dirty="0" err="1">
                <a:solidFill>
                  <a:srgbClr val="002060"/>
                </a:solidFill>
                <a:effectLst/>
                <a:latin typeface="Helvetica Neue"/>
              </a:rPr>
              <a:t>Finazzi</a:t>
            </a:r>
            <a:r>
              <a:rPr lang="tr-TR" sz="1100" b="1" dirty="0">
                <a:solidFill>
                  <a:srgbClr val="002060"/>
                </a:solidFill>
                <a:effectLst/>
                <a:latin typeface="Helvetica Neue"/>
              </a:rPr>
              <a:t>, et al. </a:t>
            </a:r>
            <a:r>
              <a:rPr lang="tr-TR" sz="1100" b="1" dirty="0" err="1">
                <a:solidFill>
                  <a:srgbClr val="002060"/>
                </a:solidFill>
                <a:effectLst/>
                <a:latin typeface="Helvetica Neue"/>
              </a:rPr>
              <a:t>European</a:t>
            </a:r>
            <a:r>
              <a:rPr lang="tr-TR" sz="1100" b="1" dirty="0">
                <a:solidFill>
                  <a:srgbClr val="002060"/>
                </a:solidFill>
                <a:effectLst/>
                <a:latin typeface="Helvetica Neue"/>
              </a:rPr>
              <a:t> </a:t>
            </a:r>
            <a:r>
              <a:rPr lang="tr-TR" sz="1100" b="1" dirty="0" err="1">
                <a:solidFill>
                  <a:srgbClr val="002060"/>
                </a:solidFill>
                <a:effectLst/>
                <a:latin typeface="Helvetica Neue"/>
              </a:rPr>
              <a:t>Respiratory</a:t>
            </a:r>
            <a:r>
              <a:rPr lang="tr-TR" sz="1100" b="1" dirty="0">
                <a:solidFill>
                  <a:srgbClr val="002060"/>
                </a:solidFill>
                <a:effectLst/>
                <a:latin typeface="Helvetica Neue"/>
              </a:rPr>
              <a:t> </a:t>
            </a:r>
            <a:r>
              <a:rPr lang="tr-TR" sz="1100" b="1" dirty="0" err="1">
                <a:solidFill>
                  <a:srgbClr val="002060"/>
                </a:solidFill>
                <a:effectLst/>
                <a:latin typeface="Helvetica Neue"/>
              </a:rPr>
              <a:t>Review</a:t>
            </a:r>
            <a:r>
              <a:rPr lang="tr-TR" sz="1100" b="1" dirty="0">
                <a:solidFill>
                  <a:srgbClr val="002060"/>
                </a:solidFill>
                <a:effectLst/>
                <a:latin typeface="Helvetica Neue"/>
              </a:rPr>
              <a:t> 2021;30:200-224</a:t>
            </a:r>
          </a:p>
        </p:txBody>
      </p:sp>
      <p:sp>
        <p:nvSpPr>
          <p:cNvPr id="7" name="Unvan 1"/>
          <p:cNvSpPr>
            <a:spLocks noGrp="1"/>
          </p:cNvSpPr>
          <p:nvPr>
            <p:ph type="title"/>
          </p:nvPr>
        </p:nvSpPr>
        <p:spPr>
          <a:xfrm>
            <a:off x="1201057" y="199533"/>
            <a:ext cx="10267384" cy="1325563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>
                <a:solidFill>
                  <a:srgbClr val="7030A0"/>
                </a:solidFill>
              </a:rPr>
              <a:t>Erken Evre </a:t>
            </a:r>
            <a:r>
              <a:rPr lang="tr-TR" sz="3600" b="1" dirty="0" err="1">
                <a:solidFill>
                  <a:srgbClr val="7030A0"/>
                </a:solidFill>
              </a:rPr>
              <a:t>KHDAK’ta</a:t>
            </a:r>
            <a:r>
              <a:rPr lang="tr-TR" sz="3600" b="1" dirty="0">
                <a:solidFill>
                  <a:srgbClr val="7030A0"/>
                </a:solidFill>
              </a:rPr>
              <a:t> Radyoterapi – Mutlu Son</a:t>
            </a:r>
            <a:endParaRPr lang="tr-TR" sz="3600" dirty="0">
              <a:solidFill>
                <a:srgbClr val="7030A0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843" t="7270" r="3841" b="6186"/>
          <a:stretch/>
        </p:blipFill>
        <p:spPr>
          <a:xfrm>
            <a:off x="2985390" y="3961456"/>
            <a:ext cx="4627793" cy="234662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Metin kutusu 2"/>
          <p:cNvSpPr txBox="1"/>
          <p:nvPr/>
        </p:nvSpPr>
        <p:spPr>
          <a:xfrm>
            <a:off x="3512746" y="6259810"/>
            <a:ext cx="1335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rgbClr val="002060"/>
                </a:solidFill>
              </a:rPr>
              <a:t>Bir arada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5963180" y="6283945"/>
            <a:ext cx="1097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rgbClr val="002060"/>
                </a:solidFill>
              </a:rPr>
              <a:t>Birlikte</a:t>
            </a:r>
          </a:p>
        </p:txBody>
      </p:sp>
      <p:pic>
        <p:nvPicPr>
          <p:cNvPr id="2050" name="Picture 2" descr="Selvi Boylum Al Yazmalım Türkan Şoray Sevgi Neydi 10 15 C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0" t="3981" r="6694" b="4040"/>
          <a:stretch/>
        </p:blipFill>
        <p:spPr bwMode="auto">
          <a:xfrm>
            <a:off x="7731660" y="3962521"/>
            <a:ext cx="1711104" cy="234770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331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83273" y="1190246"/>
            <a:ext cx="10094277" cy="1325563"/>
          </a:xfrm>
        </p:spPr>
        <p:txBody>
          <a:bodyPr>
            <a:noAutofit/>
          </a:bodyPr>
          <a:lstStyle/>
          <a:p>
            <a:pPr algn="r"/>
            <a:r>
              <a:rPr lang="tr-TR" sz="3200" b="1" dirty="0" err="1">
                <a:solidFill>
                  <a:srgbClr val="7030A0"/>
                </a:solidFill>
              </a:rPr>
              <a:t>Multidisipliner</a:t>
            </a:r>
            <a:r>
              <a:rPr lang="tr-TR" sz="3200" b="1" dirty="0">
                <a:solidFill>
                  <a:srgbClr val="7030A0"/>
                </a:solidFill>
              </a:rPr>
              <a:t> ve </a:t>
            </a:r>
            <a:r>
              <a:rPr lang="tr-TR" sz="3200" b="1" dirty="0" err="1">
                <a:solidFill>
                  <a:srgbClr val="7030A0"/>
                </a:solidFill>
              </a:rPr>
              <a:t>interdisipliner</a:t>
            </a:r>
            <a:r>
              <a:rPr lang="tr-TR" sz="3200" b="1" dirty="0">
                <a:solidFill>
                  <a:srgbClr val="7030A0"/>
                </a:solidFill>
              </a:rPr>
              <a:t> </a:t>
            </a:r>
            <a:br>
              <a:rPr lang="tr-TR" sz="3200" b="1" dirty="0">
                <a:solidFill>
                  <a:srgbClr val="7030A0"/>
                </a:solidFill>
              </a:rPr>
            </a:br>
            <a:r>
              <a:rPr lang="tr-TR" sz="3200" b="1" dirty="0">
                <a:solidFill>
                  <a:srgbClr val="7030A0"/>
                </a:solidFill>
              </a:rPr>
              <a:t>yaklaşımla şifa vermeye devam!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3241675"/>
            <a:ext cx="10039350" cy="2854325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tr-TR" sz="3600" b="1" dirty="0">
                <a:solidFill>
                  <a:srgbClr val="002060"/>
                </a:solidFill>
              </a:rPr>
              <a:t>Teşekkürler</a:t>
            </a:r>
          </a:p>
          <a:p>
            <a:pPr marL="0" indent="0" algn="r">
              <a:buNone/>
            </a:pPr>
            <a:endParaRPr lang="tr-TR" dirty="0"/>
          </a:p>
          <a:p>
            <a:pPr marL="0" indent="0" algn="r">
              <a:buNone/>
            </a:pPr>
            <a:endParaRPr lang="tr-TR" dirty="0"/>
          </a:p>
          <a:p>
            <a:pPr marL="0" indent="0" algn="r">
              <a:buNone/>
            </a:pPr>
            <a:endParaRPr lang="tr-TR" dirty="0"/>
          </a:p>
          <a:p>
            <a:pPr marL="0" indent="0" algn="r">
              <a:buNone/>
            </a:pPr>
            <a:r>
              <a:rPr lang="tr-TR" sz="1500" dirty="0">
                <a:solidFill>
                  <a:srgbClr val="002060"/>
                </a:solidFill>
                <a:hlinkClick r:id="rId2"/>
              </a:rPr>
              <a:t>evrimmetcalfe@hotmail.com</a:t>
            </a:r>
            <a:endParaRPr lang="tr-TR" sz="1500" dirty="0">
              <a:solidFill>
                <a:srgbClr val="002060"/>
              </a:solidFill>
            </a:endParaRPr>
          </a:p>
          <a:p>
            <a:pPr marL="0" indent="0" algn="r">
              <a:buNone/>
            </a:pPr>
            <a:r>
              <a:rPr lang="tr-TR" sz="1900" dirty="0">
                <a:solidFill>
                  <a:srgbClr val="002060"/>
                </a:solidFill>
              </a:rPr>
              <a:t>@</a:t>
            </a:r>
            <a:r>
              <a:rPr lang="tr-TR" sz="1900" dirty="0" err="1">
                <a:solidFill>
                  <a:srgbClr val="002060"/>
                </a:solidFill>
              </a:rPr>
              <a:t>kanseruzmani</a:t>
            </a:r>
            <a:endParaRPr lang="tr-TR" sz="1900" dirty="0">
              <a:solidFill>
                <a:srgbClr val="00206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78F14-B0AF-402D-8D6A-989ED4A21951}" type="slidenum">
              <a:rPr lang="tr-TR" smtClean="0"/>
              <a:t>37</a:t>
            </a:fld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761" t="4182"/>
          <a:stretch/>
        </p:blipFill>
        <p:spPr>
          <a:xfrm rot="21340913">
            <a:off x="823870" y="811280"/>
            <a:ext cx="3950942" cy="50547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9310">
            <a:off x="4896774" y="3467985"/>
            <a:ext cx="2348027" cy="258709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45397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4637</TotalTime>
  <Words>2278</Words>
  <Application>Microsoft Office PowerPoint</Application>
  <PresentationFormat>Geniş ekran</PresentationFormat>
  <Paragraphs>361</Paragraphs>
  <Slides>37</Slides>
  <Notes>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47" baseType="lpstr">
      <vt:lpstr>AdvPSA05F</vt:lpstr>
      <vt:lpstr>Arial</vt:lpstr>
      <vt:lpstr>Calibri</vt:lpstr>
      <vt:lpstr>Calibri Light</vt:lpstr>
      <vt:lpstr>Georgia</vt:lpstr>
      <vt:lpstr>Helvetica</vt:lpstr>
      <vt:lpstr>Helvetica Neue</vt:lpstr>
      <vt:lpstr>Noto Sans</vt:lpstr>
      <vt:lpstr>Wingdings</vt:lpstr>
      <vt:lpstr>Office Teması</vt:lpstr>
      <vt:lpstr>AKCİĞER KANSERİNDE KANITA DAYALI  GÜNCEL YAKLAŞIM TOPLANTISI   Erken Evre KHDAK</vt:lpstr>
      <vt:lpstr>PowerPoint Sunusu</vt:lpstr>
      <vt:lpstr>Evre IA (periferal T1abc, N0)</vt:lpstr>
      <vt:lpstr>Multidisipliner ne demekti,  sevgi demekti, emek demekti…</vt:lpstr>
      <vt:lpstr>Bildiklerimiz</vt:lpstr>
      <vt:lpstr>PowerPoint Sunusu</vt:lpstr>
      <vt:lpstr>RT’ye refere hasta:</vt:lpstr>
      <vt:lpstr>Radyoterapinin tarihçesi</vt:lpstr>
      <vt:lpstr>Radyoterapinin tarihçesi</vt:lpstr>
      <vt:lpstr>PowerPoint Sunusu</vt:lpstr>
      <vt:lpstr>Cerrahiye Uygun Olmayan Hastalarda  Radyoterapi vs İzlem</vt:lpstr>
      <vt:lpstr>Evre 1 Hastalıkta Konvansiyonel RT vs SBRT </vt:lpstr>
      <vt:lpstr>Hedef lokal kontrolü arttırmak!</vt:lpstr>
      <vt:lpstr>Neden SBRT?</vt:lpstr>
      <vt:lpstr>SBRT - çekinceler</vt:lpstr>
      <vt:lpstr>PowerPoint Sunusu</vt:lpstr>
      <vt:lpstr>Cerrahi vs SBRT </vt:lpstr>
      <vt:lpstr>PowerPoint Sunusu</vt:lpstr>
      <vt:lpstr>PowerPoint Sunusu</vt:lpstr>
      <vt:lpstr>PowerPoint Sunusu</vt:lpstr>
      <vt:lpstr>PowerPoint Sunusu</vt:lpstr>
      <vt:lpstr>PowerPoint Sunusu</vt:lpstr>
      <vt:lpstr>Morbiditesi Düşük </vt:lpstr>
      <vt:lpstr>Güvenli </vt:lpstr>
      <vt:lpstr>Erken evre periferal yerleşimli KHDAK + SBRT</vt:lpstr>
      <vt:lpstr>PowerPoint Sunusu</vt:lpstr>
      <vt:lpstr>PowerPoint Sunusu</vt:lpstr>
      <vt:lpstr>Erken evre Santral yerleşimli KHDAK + SBRT</vt:lpstr>
      <vt:lpstr>PowerPoint Sunusu</vt:lpstr>
      <vt:lpstr>PowerPoint Sunusu</vt:lpstr>
      <vt:lpstr>PowerPoint Sunusu</vt:lpstr>
      <vt:lpstr>PowerPoint Sunusu</vt:lpstr>
      <vt:lpstr>Maliyet?</vt:lpstr>
      <vt:lpstr>PowerPoint Sunusu</vt:lpstr>
      <vt:lpstr>RT hazırlığı en önemli basamak!</vt:lpstr>
      <vt:lpstr>Erken Evre KHDAK’ta Radyoterapi – Mutlu Son</vt:lpstr>
      <vt:lpstr>Multidisipliner ve interdisipliner  yaklaşımla şifa vermeye devam!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Erken Evre KHDAK Radyoterapinin Rolü</dc:title>
  <dc:creator>Evrim METCALFE</dc:creator>
  <cp:lastModifiedBy>Evrim Metcalfe</cp:lastModifiedBy>
  <cp:revision>406</cp:revision>
  <cp:lastPrinted>2023-11-24T13:44:12Z</cp:lastPrinted>
  <dcterms:created xsi:type="dcterms:W3CDTF">2023-10-18T10:00:18Z</dcterms:created>
  <dcterms:modified xsi:type="dcterms:W3CDTF">2023-11-24T18:22:16Z</dcterms:modified>
</cp:coreProperties>
</file>