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60" r:id="rId3"/>
    <p:sldId id="258" r:id="rId4"/>
    <p:sldId id="261" r:id="rId5"/>
    <p:sldId id="271" r:id="rId6"/>
    <p:sldId id="262" r:id="rId7"/>
    <p:sldId id="263" r:id="rId8"/>
    <p:sldId id="264" r:id="rId9"/>
    <p:sldId id="265" r:id="rId10"/>
    <p:sldId id="269" r:id="rId11"/>
    <p:sldId id="266" r:id="rId12"/>
    <p:sldId id="267" r:id="rId13"/>
    <p:sldId id="268" r:id="rId14"/>
    <p:sldId id="270" r:id="rId15"/>
    <p:sldId id="275" r:id="rId16"/>
    <p:sldId id="273" r:id="rId17"/>
    <p:sldId id="274" r:id="rId18"/>
    <p:sldId id="278" r:id="rId19"/>
    <p:sldId id="272" r:id="rId20"/>
    <p:sldId id="277" r:id="rId2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Orta Stil 3 - Vurgu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Orta Stil 3 - Vurgu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Orta Stil 3 - Vurgu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9572B-0B53-4809-A489-DC717628D19E}" type="datetimeFigureOut">
              <a:rPr lang="tr-TR" smtClean="0"/>
              <a:t>23.11.2023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92E07-5A40-4F3E-9B0C-206135B4D2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5964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4AEC3-B7FD-4CB9-9E28-9C124470BA95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3458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2EA8-E1F3-41F8-957A-23E3D8D90113}" type="datetimeFigureOut">
              <a:rPr lang="tr-TR" smtClean="0"/>
              <a:t>23.11.2023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298D-F334-47B3-9CE3-82FC5C8E21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902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2EA8-E1F3-41F8-957A-23E3D8D90113}" type="datetimeFigureOut">
              <a:rPr lang="tr-TR" smtClean="0"/>
              <a:t>23.11.2023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298D-F334-47B3-9CE3-82FC5C8E21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3523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2EA8-E1F3-41F8-957A-23E3D8D90113}" type="datetimeFigureOut">
              <a:rPr lang="tr-TR" smtClean="0"/>
              <a:t>23.11.2023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298D-F334-47B3-9CE3-82FC5C8E21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0764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2EA8-E1F3-41F8-957A-23E3D8D90113}" type="datetimeFigureOut">
              <a:rPr lang="tr-TR" smtClean="0"/>
              <a:t>23.11.2023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298D-F334-47B3-9CE3-82FC5C8E21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4074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2EA8-E1F3-41F8-957A-23E3D8D90113}" type="datetimeFigureOut">
              <a:rPr lang="tr-TR" smtClean="0"/>
              <a:t>23.11.2023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298D-F334-47B3-9CE3-82FC5C8E21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0051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2EA8-E1F3-41F8-957A-23E3D8D90113}" type="datetimeFigureOut">
              <a:rPr lang="tr-TR" smtClean="0"/>
              <a:t>23.11.2023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298D-F334-47B3-9CE3-82FC5C8E21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480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2EA8-E1F3-41F8-957A-23E3D8D90113}" type="datetimeFigureOut">
              <a:rPr lang="tr-TR" smtClean="0"/>
              <a:t>23.11.2023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298D-F334-47B3-9CE3-82FC5C8E21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0804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2EA8-E1F3-41F8-957A-23E3D8D90113}" type="datetimeFigureOut">
              <a:rPr lang="tr-TR" smtClean="0"/>
              <a:t>23.11.2023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298D-F334-47B3-9CE3-82FC5C8E21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1443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2EA8-E1F3-41F8-957A-23E3D8D90113}" type="datetimeFigureOut">
              <a:rPr lang="tr-TR" smtClean="0"/>
              <a:t>23.11.2023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298D-F334-47B3-9CE3-82FC5C8E21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827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2EA8-E1F3-41F8-957A-23E3D8D90113}" type="datetimeFigureOut">
              <a:rPr lang="tr-TR" smtClean="0"/>
              <a:t>23.11.2023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298D-F334-47B3-9CE3-82FC5C8E21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5572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2EA8-E1F3-41F8-957A-23E3D8D90113}" type="datetimeFigureOut">
              <a:rPr lang="tr-TR" smtClean="0"/>
              <a:t>23.11.2023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298D-F334-47B3-9CE3-82FC5C8E21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2628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62EA8-E1F3-41F8-957A-23E3D8D90113}" type="datetimeFigureOut">
              <a:rPr lang="tr-TR" smtClean="0"/>
              <a:t>23.11.2023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C298D-F334-47B3-9CE3-82FC5C8E21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4389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gracilis81@yahoo.com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553039" y="2335042"/>
            <a:ext cx="11217897" cy="1502714"/>
          </a:xfrm>
        </p:spPr>
        <p:txBody>
          <a:bodyPr>
            <a:noAutofit/>
          </a:bodyPr>
          <a:lstStyle/>
          <a:p>
            <a:r>
              <a:rPr lang="tr-TR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POSTOPERATİF </a:t>
            </a:r>
            <a:r>
              <a:rPr lang="tr-T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tr-TR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ADYOTERAPİ</a:t>
            </a:r>
            <a:endParaRPr lang="tr-TR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89988" y="4431524"/>
            <a:ext cx="9144000" cy="1655762"/>
          </a:xfrm>
        </p:spPr>
        <p:txBody>
          <a:bodyPr>
            <a:normAutofit/>
          </a:bodyPr>
          <a:lstStyle/>
          <a:p>
            <a:r>
              <a:rPr lang="tr-TR" sz="3200" b="1" dirty="0"/>
              <a:t>Dr. Fatma SERT</a:t>
            </a:r>
          </a:p>
          <a:p>
            <a:pPr>
              <a:lnSpc>
                <a:spcPct val="100000"/>
              </a:lnSpc>
            </a:pPr>
            <a:r>
              <a:rPr lang="tr-TR" sz="1600" dirty="0"/>
              <a:t>@</a:t>
            </a:r>
            <a:r>
              <a:rPr lang="tr-TR" sz="1600" dirty="0" err="1"/>
              <a:t>drgracilis</a:t>
            </a:r>
            <a:endParaRPr lang="tr-TR" sz="1600" dirty="0"/>
          </a:p>
          <a:p>
            <a:pPr>
              <a:lnSpc>
                <a:spcPct val="100000"/>
              </a:lnSpc>
            </a:pPr>
            <a:r>
              <a:rPr lang="tr-TR" sz="1600" dirty="0">
                <a:hlinkClick r:id="rId3"/>
              </a:rPr>
              <a:t>gracilis81@yahoo.com</a:t>
            </a:r>
            <a:endParaRPr lang="tr-TR" sz="1600" dirty="0"/>
          </a:p>
          <a:p>
            <a:pPr>
              <a:lnSpc>
                <a:spcPct val="100000"/>
              </a:lnSpc>
            </a:pPr>
            <a:r>
              <a:rPr lang="tr-TR" sz="1600" dirty="0"/>
              <a:t>http://oncologyradiotherapy.blogspot.com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999661" cy="1048603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305CA554-A850-4C4D-B05A-CCC307292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149" y="0"/>
            <a:ext cx="1551851" cy="125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-79131" y="991558"/>
            <a:ext cx="37866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100" b="1" i="1" dirty="0">
                <a:solidFill>
                  <a:schemeClr val="accent1">
                    <a:lumMod val="50000"/>
                  </a:schemeClr>
                </a:solidFill>
              </a:rPr>
              <a:t>"HUZURLU ÜNİVERSİTE, KALİTELİ EĞİTİM, AYDINLIK GELECEK"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3665139" y="6211669"/>
            <a:ext cx="52534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600" b="1" dirty="0" smtClean="0"/>
              <a:t>Akciğer Kanserinde Kanıta Dayalı Güncel Yaklaşım Toplantısı</a:t>
            </a:r>
          </a:p>
          <a:p>
            <a:pPr algn="ctr"/>
            <a:r>
              <a:rPr lang="tr-TR" sz="1600" b="1" dirty="0" smtClean="0"/>
              <a:t>25 Kasım 2023</a:t>
            </a:r>
            <a:endParaRPr lang="tr-TR" sz="1600" b="1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5386" y="4968751"/>
            <a:ext cx="432654" cy="432654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 rotWithShape="1">
          <a:blip r:embed="rId7"/>
          <a:srcRect l="31439" t="15455" r="31638" b="14889"/>
          <a:stretch/>
        </p:blipFill>
        <p:spPr>
          <a:xfrm>
            <a:off x="4839590" y="5401405"/>
            <a:ext cx="315718" cy="313172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5238" y="5744345"/>
            <a:ext cx="328853" cy="328853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3914" y="23182"/>
            <a:ext cx="4658413" cy="125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Standart bugüne kadar bildiklerimiz nelerdi?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Cerrahi sonrası yüksek risk faktörleri olan hastalara sistemik KT sonrası 45-60 </a:t>
            </a:r>
            <a:r>
              <a:rPr lang="tr-TR" sz="2400" dirty="0" err="1" smtClean="0"/>
              <a:t>Gy</a:t>
            </a:r>
            <a:r>
              <a:rPr lang="tr-TR" sz="2400" dirty="0" smtClean="0"/>
              <a:t> </a:t>
            </a:r>
            <a:r>
              <a:rPr lang="tr-TR" sz="2400" dirty="0" err="1" smtClean="0"/>
              <a:t>konvasiyonel</a:t>
            </a:r>
            <a:r>
              <a:rPr lang="tr-TR" sz="2400" dirty="0" smtClean="0"/>
              <a:t> </a:t>
            </a:r>
            <a:r>
              <a:rPr lang="tr-TR" sz="2400" dirty="0" err="1" smtClean="0"/>
              <a:t>fx</a:t>
            </a:r>
            <a:r>
              <a:rPr lang="tr-TR" sz="2400" dirty="0" smtClean="0"/>
              <a:t> ile RT</a:t>
            </a:r>
          </a:p>
          <a:p>
            <a:r>
              <a:rPr lang="tr-TR" sz="2400" b="1" dirty="0" smtClean="0"/>
              <a:t>KT için: </a:t>
            </a:r>
            <a:r>
              <a:rPr lang="tr-TR" sz="2400" dirty="0" err="1" smtClean="0"/>
              <a:t>pEvre</a:t>
            </a:r>
            <a:r>
              <a:rPr lang="tr-TR" sz="2400" dirty="0" smtClean="0"/>
              <a:t> II-III hastalık, &gt;4cm </a:t>
            </a:r>
            <a:r>
              <a:rPr lang="tr-TR" sz="2400" dirty="0" err="1" smtClean="0"/>
              <a:t>tm</a:t>
            </a:r>
            <a:endParaRPr lang="tr-TR" sz="2400" dirty="0" smtClean="0"/>
          </a:p>
          <a:p>
            <a:r>
              <a:rPr lang="tr-TR" sz="2400" b="1" dirty="0" smtClean="0"/>
              <a:t>RT için: </a:t>
            </a:r>
            <a:r>
              <a:rPr lang="tr-TR" sz="2400" dirty="0" smtClean="0"/>
              <a:t>+CS, N2 hastalık, ECE varlığı</a:t>
            </a:r>
          </a:p>
          <a:p>
            <a:r>
              <a:rPr lang="tr-TR" sz="2400" dirty="0" err="1" smtClean="0"/>
              <a:t>PORT’un</a:t>
            </a:r>
            <a:r>
              <a:rPr lang="tr-TR" sz="2400" dirty="0" smtClean="0"/>
              <a:t> GS katkısı konusunda </a:t>
            </a:r>
            <a:r>
              <a:rPr lang="tr-TR" sz="2400" b="1" dirty="0" smtClean="0"/>
              <a:t>seviye I </a:t>
            </a:r>
            <a:r>
              <a:rPr lang="tr-TR" sz="2400" dirty="0" smtClean="0"/>
              <a:t>kanıt yok</a:t>
            </a:r>
          </a:p>
          <a:p>
            <a:r>
              <a:rPr lang="tr-TR" sz="2400" dirty="0" smtClean="0"/>
              <a:t>Retrospektif data ve alt grup analiz sonuçları var</a:t>
            </a:r>
          </a:p>
          <a:p>
            <a:r>
              <a:rPr lang="tr-TR" sz="2400" dirty="0" smtClean="0"/>
              <a:t>N2 hastalık ve yakın/+CS durumunda PORT lokal yinelemeleri azaltır.</a:t>
            </a:r>
          </a:p>
          <a:p>
            <a:r>
              <a:rPr lang="tr-TR" b="1" dirty="0" smtClean="0"/>
              <a:t>Peki günümüz RT teknolojisi ve hedefleyici ajanlar döneminde bu bildiklerimizi ne kadar ve nasıl savunabiliriz?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8762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PORT için elimizde neler var?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Eski </a:t>
            </a:r>
            <a:r>
              <a:rPr lang="tr-TR" dirty="0" err="1" smtClean="0"/>
              <a:t>randomize</a:t>
            </a:r>
            <a:r>
              <a:rPr lang="tr-TR" dirty="0" smtClean="0"/>
              <a:t> çalışmalar, eski RT teknikleri ile PORT </a:t>
            </a:r>
            <a:r>
              <a:rPr lang="tr-TR" dirty="0" err="1" smtClean="0"/>
              <a:t>sağkalımı</a:t>
            </a:r>
            <a:r>
              <a:rPr lang="tr-TR" dirty="0" smtClean="0"/>
              <a:t> azaltır</a:t>
            </a:r>
            <a:r>
              <a:rPr lang="tr-TR" baseline="30000" dirty="0" smtClean="0"/>
              <a:t>1</a:t>
            </a:r>
            <a:r>
              <a:rPr lang="tr-TR" dirty="0" smtClean="0"/>
              <a:t>.</a:t>
            </a:r>
          </a:p>
          <a:p>
            <a:r>
              <a:rPr lang="tr-TR" dirty="0" smtClean="0"/>
              <a:t>Sonraki retrospektif veriler, pN2+ hastalarda olası </a:t>
            </a:r>
            <a:r>
              <a:rPr lang="tr-TR" dirty="0" err="1" smtClean="0"/>
              <a:t>sağkalım</a:t>
            </a:r>
            <a:r>
              <a:rPr lang="tr-TR" dirty="0" smtClean="0"/>
              <a:t> ve lokal kontrol faydası vardır</a:t>
            </a:r>
            <a:r>
              <a:rPr lang="tr-TR" baseline="30000" dirty="0" smtClean="0"/>
              <a:t>2</a:t>
            </a:r>
            <a:r>
              <a:rPr lang="tr-TR" dirty="0" smtClean="0"/>
              <a:t>.</a:t>
            </a:r>
          </a:p>
          <a:p>
            <a:r>
              <a:rPr lang="tr-TR" b="1" dirty="0" smtClean="0"/>
              <a:t>İhtiyaç: </a:t>
            </a:r>
            <a:r>
              <a:rPr lang="tr-TR" dirty="0" err="1" smtClean="0"/>
              <a:t>Randomize</a:t>
            </a:r>
            <a:r>
              <a:rPr lang="tr-TR" dirty="0" smtClean="0"/>
              <a:t> kontrollü modern çalışmalar!</a:t>
            </a:r>
          </a:p>
          <a:p>
            <a:pPr lvl="1"/>
            <a:r>
              <a:rPr lang="tr-TR" dirty="0" smtClean="0"/>
              <a:t>2021’de PORT-C</a:t>
            </a:r>
          </a:p>
          <a:p>
            <a:pPr lvl="1"/>
            <a:r>
              <a:rPr lang="tr-TR" dirty="0" smtClean="0"/>
              <a:t>2022’de </a:t>
            </a:r>
            <a:r>
              <a:rPr lang="tr-TR" dirty="0" err="1" smtClean="0"/>
              <a:t>Lung</a:t>
            </a:r>
            <a:r>
              <a:rPr lang="tr-TR" dirty="0" smtClean="0"/>
              <a:t>-ART</a:t>
            </a:r>
          </a:p>
          <a:p>
            <a:r>
              <a:rPr lang="tr-TR" b="1" dirty="0" smtClean="0"/>
              <a:t>Sonuçta</a:t>
            </a:r>
            <a:r>
              <a:rPr lang="tr-TR" dirty="0" smtClean="0"/>
              <a:t> 2021 öncesi PORT </a:t>
            </a:r>
            <a:r>
              <a:rPr lang="tr-TR" dirty="0" err="1" smtClean="0"/>
              <a:t>endikasyonları</a:t>
            </a:r>
            <a:r>
              <a:rPr lang="tr-TR" dirty="0" smtClean="0"/>
              <a:t>: </a:t>
            </a:r>
          </a:p>
          <a:p>
            <a:pPr lvl="1"/>
            <a:r>
              <a:rPr lang="tr-TR" dirty="0" smtClean="0"/>
              <a:t>+/yakın CS </a:t>
            </a:r>
          </a:p>
          <a:p>
            <a:pPr lvl="1"/>
            <a:r>
              <a:rPr lang="tr-TR" dirty="0" smtClean="0"/>
              <a:t>pN2 hastalık 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0548595" y="6176963"/>
            <a:ext cx="1203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1 </a:t>
            </a:r>
            <a:r>
              <a:rPr lang="tr-TR" sz="1400" dirty="0" err="1" smtClean="0"/>
              <a:t>Lancet</a:t>
            </a:r>
            <a:r>
              <a:rPr lang="tr-TR" sz="1400" dirty="0" smtClean="0"/>
              <a:t> 1998</a:t>
            </a:r>
          </a:p>
          <a:p>
            <a:r>
              <a:rPr lang="tr-TR" sz="1400" dirty="0" smtClean="0"/>
              <a:t>2 </a:t>
            </a:r>
            <a:r>
              <a:rPr lang="tr-TR" sz="1400" dirty="0" err="1" smtClean="0"/>
              <a:t>Red</a:t>
            </a:r>
            <a:r>
              <a:rPr lang="tr-TR" sz="1400" dirty="0" smtClean="0"/>
              <a:t> J 2008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99421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856" y="461122"/>
            <a:ext cx="9211401" cy="3036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856" y="3931821"/>
            <a:ext cx="9223530" cy="2667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Metin kutusu 5"/>
          <p:cNvSpPr txBox="1"/>
          <p:nvPr/>
        </p:nvSpPr>
        <p:spPr>
          <a:xfrm>
            <a:off x="8059918" y="2987876"/>
            <a:ext cx="1864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JAMA </a:t>
            </a:r>
            <a:r>
              <a:rPr lang="tr-TR" b="1" dirty="0" err="1" smtClean="0"/>
              <a:t>Oncol</a:t>
            </a:r>
            <a:r>
              <a:rPr lang="tr-TR" b="1" dirty="0" smtClean="0"/>
              <a:t> 2021</a:t>
            </a:r>
            <a:endParaRPr lang="tr-TR" b="1" dirty="0"/>
          </a:p>
        </p:txBody>
      </p:sp>
      <p:sp>
        <p:nvSpPr>
          <p:cNvPr id="7" name="Metin kutusu 6"/>
          <p:cNvSpPr txBox="1"/>
          <p:nvPr/>
        </p:nvSpPr>
        <p:spPr>
          <a:xfrm>
            <a:off x="8477135" y="5514630"/>
            <a:ext cx="1324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err="1" smtClean="0"/>
              <a:t>Lancet</a:t>
            </a:r>
            <a:r>
              <a:rPr lang="tr-TR" b="1" dirty="0" smtClean="0"/>
              <a:t> 2022</a:t>
            </a:r>
            <a:endParaRPr lang="tr-TR" b="1" dirty="0"/>
          </a:p>
        </p:txBody>
      </p:sp>
      <p:cxnSp>
        <p:nvCxnSpPr>
          <p:cNvPr id="9" name="Düz Bağlayıcı 8"/>
          <p:cNvCxnSpPr/>
          <p:nvPr/>
        </p:nvCxnSpPr>
        <p:spPr>
          <a:xfrm flipV="1">
            <a:off x="3437792" y="2356338"/>
            <a:ext cx="2338764" cy="1758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 flipV="1">
            <a:off x="6653557" y="4870938"/>
            <a:ext cx="2485971" cy="163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9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Tam Rezeksiyon Tanımı?</a:t>
            </a:r>
            <a:endParaRPr lang="tr-TR" b="1" dirty="0"/>
          </a:p>
        </p:txBody>
      </p:sp>
      <p:sp>
        <p:nvSpPr>
          <p:cNvPr id="4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2001 yılında oluşturulan </a:t>
            </a:r>
            <a:r>
              <a:rPr lang="tr-TR" sz="2400" dirty="0" err="1"/>
              <a:t>IASLC'nin</a:t>
            </a:r>
            <a:r>
              <a:rPr lang="tr-TR" sz="2400" dirty="0"/>
              <a:t> bir alt komitesi olan </a:t>
            </a:r>
            <a:r>
              <a:rPr lang="tr-TR" sz="2400" b="1" dirty="0"/>
              <a:t>Tam Rezeksiyon Alt Komitesi</a:t>
            </a:r>
            <a:r>
              <a:rPr lang="tr-TR" sz="2400" dirty="0"/>
              <a:t>, akciğer cerrahisinde tam rezeksiyon için uluslararası kabul görmüş bir tanım </a:t>
            </a:r>
            <a:r>
              <a:rPr lang="tr-TR" sz="2400" dirty="0" smtClean="0"/>
              <a:t>önermiştir</a:t>
            </a:r>
            <a:r>
              <a:rPr lang="tr-TR" sz="2200" dirty="0" smtClean="0"/>
              <a:t>.</a:t>
            </a:r>
          </a:p>
          <a:p>
            <a:pPr marL="0" indent="0">
              <a:buNone/>
            </a:pPr>
            <a:endParaRPr lang="tr-TR" sz="2200" dirty="0" smtClean="0"/>
          </a:p>
          <a:p>
            <a:r>
              <a:rPr lang="tr-TR" sz="2400" b="1" dirty="0" smtClean="0">
                <a:solidFill>
                  <a:srgbClr val="0000FF"/>
                </a:solidFill>
              </a:rPr>
              <a:t>Bu tanıma göre: 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sz="2200" dirty="0" smtClean="0"/>
              <a:t>Mikroskobik </a:t>
            </a:r>
            <a:r>
              <a:rPr lang="tr-TR" sz="2200" dirty="0"/>
              <a:t>olarak kanıtlanmış </a:t>
            </a:r>
            <a:r>
              <a:rPr lang="tr-TR" sz="2200" dirty="0" smtClean="0"/>
              <a:t>temiz cerrahi sınır,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sz="2200" dirty="0" smtClean="0"/>
              <a:t>Sistematik </a:t>
            </a:r>
            <a:r>
              <a:rPr lang="tr-TR" sz="2200" dirty="0" err="1"/>
              <a:t>nodal</a:t>
            </a:r>
            <a:r>
              <a:rPr lang="tr-TR" sz="2200" dirty="0"/>
              <a:t> </a:t>
            </a:r>
            <a:r>
              <a:rPr lang="tr-TR" sz="2200" dirty="0" err="1"/>
              <a:t>diseksiyon</a:t>
            </a:r>
            <a:r>
              <a:rPr lang="tr-TR" sz="2200" dirty="0"/>
              <a:t> veya en az 6 </a:t>
            </a:r>
            <a:r>
              <a:rPr lang="tr-TR" sz="2200" dirty="0" err="1"/>
              <a:t>nodal</a:t>
            </a:r>
            <a:r>
              <a:rPr lang="tr-TR" sz="2200" dirty="0"/>
              <a:t> istasyonlu loba özgü sistematik </a:t>
            </a:r>
            <a:r>
              <a:rPr lang="tr-TR" sz="2200" dirty="0" err="1"/>
              <a:t>nodal</a:t>
            </a:r>
            <a:r>
              <a:rPr lang="tr-TR" sz="2200" dirty="0"/>
              <a:t> </a:t>
            </a:r>
            <a:r>
              <a:rPr lang="tr-TR" sz="2200" dirty="0" err="1"/>
              <a:t>diseksiyon</a:t>
            </a:r>
            <a:r>
              <a:rPr lang="tr-TR" sz="2200" dirty="0"/>
              <a:t> (</a:t>
            </a:r>
            <a:r>
              <a:rPr lang="tr-TR" sz="2200" dirty="0" err="1"/>
              <a:t>subkarinal</a:t>
            </a:r>
            <a:r>
              <a:rPr lang="tr-TR" sz="2200" dirty="0"/>
              <a:t> </a:t>
            </a:r>
            <a:r>
              <a:rPr lang="tr-TR" sz="2200" dirty="0" smtClean="0"/>
              <a:t>7 dahil </a:t>
            </a:r>
            <a:r>
              <a:rPr lang="tr-TR" sz="2200" dirty="0"/>
              <a:t>3 N1 ve 3 N2 istasyonu), </a:t>
            </a:r>
            <a:endParaRPr lang="tr-TR" sz="22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tr-TR" sz="2200" dirty="0" smtClean="0"/>
              <a:t>Bu örneklenmiş istasyonlarda </a:t>
            </a:r>
            <a:r>
              <a:rPr lang="tr-TR" sz="2200" dirty="0" err="1" smtClean="0"/>
              <a:t>ekstrakapsüler</a:t>
            </a:r>
            <a:r>
              <a:rPr lang="tr-TR" sz="2200" dirty="0" smtClean="0"/>
              <a:t> </a:t>
            </a:r>
            <a:r>
              <a:rPr lang="tr-TR" sz="2200" dirty="0" err="1"/>
              <a:t>nodal</a:t>
            </a:r>
            <a:r>
              <a:rPr lang="tr-TR" sz="2200" dirty="0"/>
              <a:t> </a:t>
            </a:r>
            <a:r>
              <a:rPr lang="tr-TR" sz="2200" dirty="0" smtClean="0"/>
              <a:t>uzantı olmamalı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sz="2200" dirty="0" smtClean="0"/>
              <a:t>En </a:t>
            </a:r>
            <a:r>
              <a:rPr lang="tr-TR" sz="2200" dirty="0"/>
              <a:t>yüksek </a:t>
            </a:r>
            <a:r>
              <a:rPr lang="tr-TR" sz="2200" dirty="0" err="1"/>
              <a:t>mediastinal</a:t>
            </a:r>
            <a:r>
              <a:rPr lang="tr-TR" sz="2200" dirty="0"/>
              <a:t> lenf </a:t>
            </a:r>
            <a:r>
              <a:rPr lang="tr-TR" sz="2200" dirty="0" err="1" smtClean="0"/>
              <a:t>nodu</a:t>
            </a:r>
            <a:r>
              <a:rPr lang="tr-TR" sz="2200" dirty="0" smtClean="0"/>
              <a:t> tutulu olmamalı</a:t>
            </a:r>
            <a:endParaRPr lang="tr-TR" sz="2200" dirty="0"/>
          </a:p>
        </p:txBody>
      </p:sp>
      <p:sp>
        <p:nvSpPr>
          <p:cNvPr id="5" name="Metin kutusu 4"/>
          <p:cNvSpPr txBox="1"/>
          <p:nvPr/>
        </p:nvSpPr>
        <p:spPr>
          <a:xfrm>
            <a:off x="9573086" y="6581001"/>
            <a:ext cx="2557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Rami-Porta R, et al. </a:t>
            </a:r>
            <a:r>
              <a:rPr lang="tr-TR" sz="1200" dirty="0" err="1" smtClean="0"/>
              <a:t>Lung</a:t>
            </a:r>
            <a:r>
              <a:rPr lang="tr-TR" sz="1200" dirty="0" smtClean="0"/>
              <a:t> </a:t>
            </a:r>
            <a:r>
              <a:rPr lang="tr-TR" sz="1200" dirty="0" err="1" smtClean="0"/>
              <a:t>Cancer</a:t>
            </a:r>
            <a:r>
              <a:rPr lang="tr-TR" sz="1200" dirty="0" smtClean="0"/>
              <a:t>, 2005</a:t>
            </a:r>
            <a:endParaRPr lang="tr-TR" sz="1200" dirty="0"/>
          </a:p>
        </p:txBody>
      </p:sp>
      <p:sp>
        <p:nvSpPr>
          <p:cNvPr id="6" name="Dikdörtgen 5"/>
          <p:cNvSpPr/>
          <p:nvPr/>
        </p:nvSpPr>
        <p:spPr>
          <a:xfrm>
            <a:off x="838200" y="3332283"/>
            <a:ext cx="10588870" cy="24090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595038" y="3197346"/>
            <a:ext cx="11001923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r-TR" sz="3200" b="1" dirty="0" smtClean="0"/>
              <a:t>Bu tanıma uygun ‘tam </a:t>
            </a:r>
            <a:r>
              <a:rPr lang="tr-TR" sz="3200" b="1" dirty="0" err="1" smtClean="0"/>
              <a:t>rezeke</a:t>
            </a:r>
            <a:r>
              <a:rPr lang="tr-TR" sz="3200" b="1" dirty="0" smtClean="0"/>
              <a:t>’ hasta ile karşılaşmak oldukça zor!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94598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dirty="0" err="1" smtClean="0"/>
              <a:t>Lung</a:t>
            </a:r>
            <a:r>
              <a:rPr lang="tr-TR" sz="4800" b="1" dirty="0" smtClean="0"/>
              <a:t> ART </a:t>
            </a:r>
            <a:r>
              <a:rPr lang="tr-TR" sz="4800" b="1" dirty="0" err="1" smtClean="0"/>
              <a:t>vs</a:t>
            </a:r>
            <a:r>
              <a:rPr lang="tr-TR" sz="4800" b="1" dirty="0" smtClean="0"/>
              <a:t> PORT-C </a:t>
            </a:r>
            <a:endParaRPr lang="tr-TR" sz="4800" b="1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722349"/>
              </p:ext>
            </p:extLst>
          </p:nvPr>
        </p:nvGraphicFramePr>
        <p:xfrm>
          <a:off x="632773" y="1816198"/>
          <a:ext cx="11084745" cy="381000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644075">
                  <a:extLst>
                    <a:ext uri="{9D8B030D-6E8A-4147-A177-3AD203B41FA5}">
                      <a16:colId xmlns:a16="http://schemas.microsoft.com/office/drawing/2014/main" val="2338748007"/>
                    </a:ext>
                  </a:extLst>
                </a:gridCol>
                <a:gridCol w="4396571">
                  <a:extLst>
                    <a:ext uri="{9D8B030D-6E8A-4147-A177-3AD203B41FA5}">
                      <a16:colId xmlns:a16="http://schemas.microsoft.com/office/drawing/2014/main" val="208103932"/>
                    </a:ext>
                  </a:extLst>
                </a:gridCol>
                <a:gridCol w="4044099">
                  <a:extLst>
                    <a:ext uri="{9D8B030D-6E8A-4147-A177-3AD203B41FA5}">
                      <a16:colId xmlns:a16="http://schemas.microsoft.com/office/drawing/2014/main" val="1193867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solidFill>
                            <a:schemeClr val="tx1"/>
                          </a:solidFill>
                        </a:rPr>
                        <a:t>Lung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 ART (n=501)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PORT-C (N=364)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62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1"/>
                          </a:solidFill>
                        </a:rPr>
                        <a:t>Merkezler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2007-2018 Avrupa’dan 64 Merkez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2009-2017 Çin’den tek merkez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99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err="1" smtClean="0">
                          <a:solidFill>
                            <a:schemeClr val="tx1"/>
                          </a:solidFill>
                        </a:rPr>
                        <a:t>Primer</a:t>
                      </a:r>
                      <a:r>
                        <a:rPr lang="tr-TR" sz="2000" b="1" baseline="0" dirty="0" smtClean="0">
                          <a:solidFill>
                            <a:schemeClr val="tx1"/>
                          </a:solidFill>
                        </a:rPr>
                        <a:t> Sonlanım Noktası (Güç)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3-y HS</a:t>
                      </a:r>
                    </a:p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(3 yılda %10 iyileşme)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3-y HS</a:t>
                      </a:r>
                    </a:p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(3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 yılda %14 iyileşme)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22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1"/>
                          </a:solidFill>
                        </a:rPr>
                        <a:t>Dahil</a:t>
                      </a:r>
                      <a:r>
                        <a:rPr lang="tr-TR" sz="2000" b="1" baseline="0" dirty="0" smtClean="0">
                          <a:solidFill>
                            <a:schemeClr val="tx1"/>
                          </a:solidFill>
                        </a:rPr>
                        <a:t> edilme </a:t>
                      </a:r>
                      <a:r>
                        <a:rPr lang="tr-TR" sz="2000" b="1" baseline="0" dirty="0" err="1" smtClean="0">
                          <a:solidFill>
                            <a:schemeClr val="tx1"/>
                          </a:solidFill>
                        </a:rPr>
                        <a:t>kriteleri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. N2 tutulumu olan tam </a:t>
                      </a:r>
                      <a:r>
                        <a:rPr lang="tr-TR" sz="2000" dirty="0" err="1" smtClean="0">
                          <a:solidFill>
                            <a:schemeClr val="tx1"/>
                          </a:solidFill>
                        </a:rPr>
                        <a:t>rezeke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 KHDAK</a:t>
                      </a:r>
                    </a:p>
                    <a:p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tr-TR" sz="2000" b="1" baseline="0" dirty="0" err="1" smtClean="0">
                          <a:solidFill>
                            <a:schemeClr val="tx1"/>
                          </a:solidFill>
                        </a:rPr>
                        <a:t>Neoadj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 veya </a:t>
                      </a:r>
                      <a:r>
                        <a:rPr lang="tr-TR" sz="2000" baseline="0" dirty="0" err="1" smtClean="0">
                          <a:solidFill>
                            <a:schemeClr val="tx1"/>
                          </a:solidFill>
                        </a:rPr>
                        <a:t>adjuvan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2000" baseline="0" dirty="0" err="1" smtClean="0">
                          <a:solidFill>
                            <a:schemeClr val="tx1"/>
                          </a:solidFill>
                        </a:rPr>
                        <a:t>KT’ye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 izin verilmiş)</a:t>
                      </a:r>
                    </a:p>
                    <a:p>
                      <a:r>
                        <a:rPr lang="tr-TR" sz="2000" b="1" baseline="0" dirty="0" smtClean="0">
                          <a:solidFill>
                            <a:schemeClr val="tx1"/>
                          </a:solidFill>
                        </a:rPr>
                        <a:t>2. </a:t>
                      </a:r>
                      <a:r>
                        <a:rPr lang="tr-TR" sz="2000" baseline="0" dirty="0" err="1" smtClean="0">
                          <a:solidFill>
                            <a:schemeClr val="tx1"/>
                          </a:solidFill>
                        </a:rPr>
                        <a:t>Postop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 FEV1&gt;1L veya tahmini %35</a:t>
                      </a:r>
                    </a:p>
                    <a:p>
                      <a:r>
                        <a:rPr lang="tr-TR" sz="2000" b="1" baseline="0" dirty="0" smtClean="0">
                          <a:solidFill>
                            <a:schemeClr val="tx1"/>
                          </a:solidFill>
                        </a:rPr>
                        <a:t>3. </a:t>
                      </a:r>
                      <a:r>
                        <a:rPr lang="tr-TR" sz="2000" baseline="0" dirty="0" err="1" smtClean="0">
                          <a:solidFill>
                            <a:schemeClr val="tx1"/>
                          </a:solidFill>
                        </a:rPr>
                        <a:t>Pnömonektomiye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 izin verilmiş (%11)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Tam </a:t>
                      </a:r>
                      <a:r>
                        <a:rPr lang="tr-TR" sz="2000" dirty="0" err="1" smtClean="0">
                          <a:solidFill>
                            <a:schemeClr val="tx1"/>
                          </a:solidFill>
                        </a:rPr>
                        <a:t>rezeke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 pIIIA-N2 KHDAK </a:t>
                      </a:r>
                    </a:p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(Sadece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2000" baseline="0" dirty="0" err="1" smtClean="0">
                          <a:solidFill>
                            <a:schemeClr val="tx1"/>
                          </a:solidFill>
                        </a:rPr>
                        <a:t>adj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 KT) </a:t>
                      </a:r>
                    </a:p>
                    <a:p>
                      <a:r>
                        <a:rPr lang="tr-TR" sz="2000" b="1" dirty="0" smtClean="0">
                          <a:solidFill>
                            <a:schemeClr val="tx1"/>
                          </a:solidFill>
                        </a:rPr>
                        <a:t>2. </a:t>
                      </a:r>
                      <a:r>
                        <a:rPr lang="tr-TR" sz="2000" baseline="0" dirty="0" err="1" smtClean="0">
                          <a:solidFill>
                            <a:schemeClr val="tx1"/>
                          </a:solidFill>
                        </a:rPr>
                        <a:t>Postop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 FEV1&gt;1L veya tahmini %35</a:t>
                      </a:r>
                    </a:p>
                    <a:p>
                      <a:r>
                        <a:rPr lang="tr-TR" sz="2000" b="1" baseline="0" dirty="0" smtClean="0">
                          <a:solidFill>
                            <a:schemeClr val="tx1"/>
                          </a:solidFill>
                        </a:rPr>
                        <a:t>3. </a:t>
                      </a:r>
                      <a:r>
                        <a:rPr lang="tr-TR" sz="2000" baseline="0" dirty="0" err="1" smtClean="0">
                          <a:solidFill>
                            <a:schemeClr val="tx1"/>
                          </a:solidFill>
                        </a:rPr>
                        <a:t>Pnömonektomililer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 dışlanmış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44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chemeClr val="tx1"/>
                          </a:solidFill>
                        </a:rPr>
                        <a:t>Uyum</a:t>
                      </a:r>
                      <a:r>
                        <a:rPr lang="tr-TR" sz="20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PORT kolunda %4,3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’ü PORT almamış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PORT kolunda %23,9’u PORT almayı reddetmiş</a:t>
                      </a:r>
                    </a:p>
                    <a:p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Gözlem kolunda %5,6’sı PORT almış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850877"/>
                  </a:ext>
                </a:extLst>
              </a:tr>
            </a:tbl>
          </a:graphicData>
        </a:graphic>
      </p:graphicFrame>
      <p:sp>
        <p:nvSpPr>
          <p:cNvPr id="5" name="Sol Sağ Ok 4"/>
          <p:cNvSpPr/>
          <p:nvPr/>
        </p:nvSpPr>
        <p:spPr>
          <a:xfrm>
            <a:off x="6853287" y="2196444"/>
            <a:ext cx="886119" cy="41864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>
            <a:off x="6583530" y="582692"/>
            <a:ext cx="41871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/>
              <a:t>Yavaş hasta alımı, önemli teknolojik gelişmelerin yaşandığı yıllar</a:t>
            </a:r>
            <a:endParaRPr lang="tr-TR" sz="2200" b="1" dirty="0"/>
          </a:p>
        </p:txBody>
      </p:sp>
      <p:sp>
        <p:nvSpPr>
          <p:cNvPr id="7" name="Yukarı Ok 6"/>
          <p:cNvSpPr/>
          <p:nvPr/>
        </p:nvSpPr>
        <p:spPr>
          <a:xfrm>
            <a:off x="9172876" y="5024387"/>
            <a:ext cx="365760" cy="914400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/>
          <p:cNvSpPr txBox="1"/>
          <p:nvPr/>
        </p:nvSpPr>
        <p:spPr>
          <a:xfrm>
            <a:off x="7256232" y="5938787"/>
            <a:ext cx="466236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300" b="1" dirty="0" smtClean="0"/>
              <a:t>PORT kolunda %24 hasta PORT almış</a:t>
            </a:r>
            <a:endParaRPr lang="tr-TR" sz="2300" b="1" dirty="0"/>
          </a:p>
        </p:txBody>
      </p:sp>
      <p:sp>
        <p:nvSpPr>
          <p:cNvPr id="9" name="Metin kutusu 8"/>
          <p:cNvSpPr txBox="1"/>
          <p:nvPr/>
        </p:nvSpPr>
        <p:spPr>
          <a:xfrm>
            <a:off x="9756053" y="6477816"/>
            <a:ext cx="23676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ASTRO </a:t>
            </a:r>
            <a:r>
              <a:rPr lang="tr-TR" sz="1400" dirty="0" err="1" smtClean="0"/>
              <a:t>Refresher</a:t>
            </a:r>
            <a:r>
              <a:rPr lang="tr-TR" sz="1400" dirty="0" smtClean="0"/>
              <a:t> Course 2023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11444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Hasta Özellikleri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8216585"/>
              </p:ext>
            </p:extLst>
          </p:nvPr>
        </p:nvGraphicFramePr>
        <p:xfrm>
          <a:off x="838200" y="1825625"/>
          <a:ext cx="10515600" cy="356616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410968204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6948410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552679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solidFill>
                            <a:schemeClr val="tx1"/>
                          </a:solidFill>
                        </a:rPr>
                        <a:t>Lung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 ART (n=501)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PORT-C (N=364)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46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Yaş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61 (55-70)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55 (25-70)</a:t>
                      </a:r>
                      <a:endParaRPr lang="tr-TR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93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Kadın cinsiyet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%34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%45</a:t>
                      </a:r>
                      <a:endParaRPr lang="tr-TR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82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Hiç sigara içmemiş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%8 </a:t>
                      </a:r>
                      <a:r>
                        <a:rPr lang="tr-TR" sz="2000" dirty="0" err="1" smtClean="0"/>
                        <a:t>vs</a:t>
                      </a:r>
                      <a:r>
                        <a:rPr lang="tr-TR" sz="2000" dirty="0" smtClean="0"/>
                        <a:t> %11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%56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6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err="1" smtClean="0"/>
                        <a:t>AdenoCA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%70 </a:t>
                      </a:r>
                      <a:r>
                        <a:rPr lang="tr-TR" sz="2000" dirty="0" err="1" smtClean="0"/>
                        <a:t>vs</a:t>
                      </a:r>
                      <a:r>
                        <a:rPr lang="tr-TR" sz="2000" dirty="0" smtClean="0"/>
                        <a:t> %76 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%83,8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601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Pozitif</a:t>
                      </a:r>
                      <a:r>
                        <a:rPr lang="tr-TR" sz="2000" b="1" baseline="0" dirty="0" smtClean="0"/>
                        <a:t> LN ≥4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Belirtilmemiş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%61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095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Ortanca</a:t>
                      </a:r>
                      <a:r>
                        <a:rPr lang="tr-TR" sz="2000" b="1" baseline="0" dirty="0" smtClean="0"/>
                        <a:t> +N2 sayısı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Belirtilmemiş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2 (1-20)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83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Tek N2 +’</a:t>
                      </a:r>
                      <a:r>
                        <a:rPr lang="tr-TR" sz="2000" b="1" dirty="0" err="1" smtClean="0"/>
                        <a:t>liği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%67 </a:t>
                      </a:r>
                      <a:r>
                        <a:rPr lang="tr-TR" sz="2000" dirty="0" err="1" smtClean="0"/>
                        <a:t>vs</a:t>
                      </a:r>
                      <a:r>
                        <a:rPr lang="tr-TR" sz="2000" dirty="0" smtClean="0"/>
                        <a:t> %64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Belirtilmemiş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04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R1 (ECE</a:t>
                      </a:r>
                      <a:r>
                        <a:rPr lang="tr-TR" sz="2000" b="1" baseline="0" dirty="0" smtClean="0"/>
                        <a:t> kaynaklı)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%30 </a:t>
                      </a:r>
                      <a:r>
                        <a:rPr lang="tr-TR" sz="2000" dirty="0" err="1" smtClean="0"/>
                        <a:t>vs</a:t>
                      </a:r>
                      <a:r>
                        <a:rPr lang="tr-TR" sz="2000" dirty="0" smtClean="0"/>
                        <a:t> %31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Belirtilmemiş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228343"/>
                  </a:ext>
                </a:extLst>
              </a:tr>
            </a:tbl>
          </a:graphicData>
        </a:graphic>
      </p:graphicFrame>
      <p:sp>
        <p:nvSpPr>
          <p:cNvPr id="5" name="Yukarı Ok 4"/>
          <p:cNvSpPr/>
          <p:nvPr/>
        </p:nvSpPr>
        <p:spPr>
          <a:xfrm>
            <a:off x="8173635" y="5526722"/>
            <a:ext cx="365760" cy="914400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Yukarı Ok 5"/>
          <p:cNvSpPr/>
          <p:nvPr/>
        </p:nvSpPr>
        <p:spPr>
          <a:xfrm rot="10800000">
            <a:off x="8173635" y="776288"/>
            <a:ext cx="365760" cy="914400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8539395" y="743871"/>
            <a:ext cx="37385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/>
              <a:t>Genç, kadın, sigara öyküsü olmayan </a:t>
            </a:r>
            <a:r>
              <a:rPr lang="tr-TR" sz="2200" b="1" dirty="0" err="1" smtClean="0"/>
              <a:t>adenoCA</a:t>
            </a:r>
            <a:r>
              <a:rPr lang="tr-TR" sz="2200" b="1" dirty="0" smtClean="0"/>
              <a:t> çoğunlukta</a:t>
            </a:r>
            <a:endParaRPr lang="tr-TR" sz="2200" b="1" dirty="0"/>
          </a:p>
        </p:txBody>
      </p:sp>
      <p:sp>
        <p:nvSpPr>
          <p:cNvPr id="8" name="Metin kutusu 7"/>
          <p:cNvSpPr txBox="1"/>
          <p:nvPr/>
        </p:nvSpPr>
        <p:spPr>
          <a:xfrm>
            <a:off x="760396" y="5733236"/>
            <a:ext cx="75280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/>
              <a:t>Hastalık yaygınlığı açısından çok farklı hastalar dahil edilmiş durumda</a:t>
            </a:r>
          </a:p>
          <a:p>
            <a:r>
              <a:rPr lang="tr-TR" sz="2000" b="1" dirty="0" smtClean="0"/>
              <a:t>Özellikle PORT C’de daha çok </a:t>
            </a:r>
            <a:r>
              <a:rPr lang="tr-TR" sz="2000" b="1" dirty="0" err="1" smtClean="0"/>
              <a:t>nodal</a:t>
            </a:r>
            <a:r>
              <a:rPr lang="tr-TR" sz="2000" b="1" dirty="0" smtClean="0"/>
              <a:t> hastalık var gibi görünüyor</a:t>
            </a:r>
            <a:endParaRPr lang="tr-TR" sz="2000" b="1" dirty="0"/>
          </a:p>
        </p:txBody>
      </p:sp>
      <p:sp>
        <p:nvSpPr>
          <p:cNvPr id="9" name="Metin kutusu 8"/>
          <p:cNvSpPr txBox="1"/>
          <p:nvPr/>
        </p:nvSpPr>
        <p:spPr>
          <a:xfrm>
            <a:off x="9756053" y="6477816"/>
            <a:ext cx="23676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ASTRO </a:t>
            </a:r>
            <a:r>
              <a:rPr lang="tr-TR" sz="1400" dirty="0" err="1" smtClean="0"/>
              <a:t>Refresher</a:t>
            </a:r>
            <a:r>
              <a:rPr lang="tr-TR" sz="1400" dirty="0" smtClean="0"/>
              <a:t> Course 2023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40633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Tedavi Teknikleri</a:t>
            </a:r>
            <a:endParaRPr lang="tr-TR" b="1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0903029"/>
              </p:ext>
            </p:extLst>
          </p:nvPr>
        </p:nvGraphicFramePr>
        <p:xfrm>
          <a:off x="838200" y="1262930"/>
          <a:ext cx="10515600" cy="530352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69793152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1143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17962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solidFill>
                            <a:schemeClr val="tx1"/>
                          </a:solidFill>
                        </a:rPr>
                        <a:t>Lung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 ART (n=501)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PORT-C (N=364)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91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PORT Dozu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27/30</a:t>
                      </a:r>
                      <a:r>
                        <a:rPr lang="tr-TR" sz="2000" baseline="0" dirty="0" smtClean="0"/>
                        <a:t> </a:t>
                      </a:r>
                      <a:r>
                        <a:rPr lang="tr-TR" sz="2000" baseline="0" dirty="0" err="1" smtClean="0"/>
                        <a:t>fx</a:t>
                      </a:r>
                      <a:r>
                        <a:rPr lang="tr-TR" sz="2000" baseline="0" dirty="0" smtClean="0"/>
                        <a:t> 54 </a:t>
                      </a:r>
                      <a:r>
                        <a:rPr lang="tr-TR" sz="2000" baseline="0" dirty="0" err="1" smtClean="0"/>
                        <a:t>Gy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25 </a:t>
                      </a:r>
                      <a:r>
                        <a:rPr lang="tr-TR" sz="2000" dirty="0" err="1" smtClean="0"/>
                        <a:t>fx</a:t>
                      </a:r>
                      <a:r>
                        <a:rPr lang="tr-TR" sz="2000" dirty="0" smtClean="0"/>
                        <a:t> 50 </a:t>
                      </a:r>
                      <a:r>
                        <a:rPr lang="tr-TR" sz="2000" dirty="0" err="1" smtClean="0"/>
                        <a:t>Gy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2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PORT CTV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/>
                        <a:t>Hilum</a:t>
                      </a:r>
                      <a:r>
                        <a:rPr lang="tr-TR" sz="2000" dirty="0" smtClean="0"/>
                        <a:t>/</a:t>
                      </a:r>
                      <a:r>
                        <a:rPr lang="tr-TR" sz="2000" dirty="0" err="1" smtClean="0"/>
                        <a:t>güdük+tutulu</a:t>
                      </a:r>
                      <a:r>
                        <a:rPr lang="tr-TR" sz="2000" dirty="0" smtClean="0"/>
                        <a:t> N2 istastonları</a:t>
                      </a:r>
                      <a:r>
                        <a:rPr lang="tr-TR" sz="2000" b="1" dirty="0" smtClean="0"/>
                        <a:t>+1cm</a:t>
                      </a:r>
                      <a:r>
                        <a:rPr lang="tr-TR" sz="2000" dirty="0" smtClean="0"/>
                        <a:t>,+yüksek risk istasyonlar (R: 4R; Sol: 4L,</a:t>
                      </a:r>
                      <a:r>
                        <a:rPr lang="tr-TR" sz="2000" baseline="0" dirty="0" smtClean="0"/>
                        <a:t> 7)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/>
                        <a:t>Hilum</a:t>
                      </a:r>
                      <a:r>
                        <a:rPr lang="tr-TR" sz="2000" dirty="0" smtClean="0"/>
                        <a:t>/güdük</a:t>
                      </a:r>
                      <a:r>
                        <a:rPr lang="tr-TR" sz="2000" baseline="0" dirty="0" smtClean="0"/>
                        <a:t> ve </a:t>
                      </a:r>
                      <a:r>
                        <a:rPr lang="tr-TR" sz="2000" baseline="0" dirty="0" err="1" smtClean="0"/>
                        <a:t>mediastinal</a:t>
                      </a:r>
                      <a:r>
                        <a:rPr lang="tr-TR" sz="2000" baseline="0" dirty="0" smtClean="0"/>
                        <a:t> </a:t>
                      </a:r>
                      <a:r>
                        <a:rPr lang="tr-TR" sz="2000" baseline="0" dirty="0" err="1" smtClean="0"/>
                        <a:t>nodlar</a:t>
                      </a:r>
                      <a:r>
                        <a:rPr lang="tr-TR" sz="2000" baseline="0" dirty="0" smtClean="0"/>
                        <a:t> (R: 2R,4R,7; L: 4L,5,6,2L,7)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24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PTV Marjı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S-İ: 1cm, diğer yönler 0,5cm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/>
                        <a:t>Klinisyene</a:t>
                      </a:r>
                      <a:r>
                        <a:rPr lang="tr-TR" sz="2000" dirty="0" smtClean="0"/>
                        <a:t> bırakılmış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58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YART kullanımı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%11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%89,3</a:t>
                      </a:r>
                      <a:endParaRPr lang="tr-TR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58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Doz Verileri</a:t>
                      </a:r>
                    </a:p>
                    <a:p>
                      <a:r>
                        <a:rPr lang="tr-TR" sz="2000" b="0" dirty="0" smtClean="0"/>
                        <a:t>Akciğer</a:t>
                      </a:r>
                    </a:p>
                    <a:p>
                      <a:endParaRPr lang="tr-TR" sz="2000" b="0" dirty="0" smtClean="0"/>
                    </a:p>
                    <a:p>
                      <a:r>
                        <a:rPr lang="tr-TR" sz="2000" b="0" dirty="0" smtClean="0"/>
                        <a:t>Kalp</a:t>
                      </a:r>
                      <a:endParaRPr lang="tr-TR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 smtClean="0"/>
                    </a:p>
                    <a:p>
                      <a:r>
                        <a:rPr lang="tr-TR" sz="2000" dirty="0" smtClean="0"/>
                        <a:t>V20&lt;%31 (</a:t>
                      </a:r>
                      <a:r>
                        <a:rPr lang="tr-TR" sz="2000" dirty="0" err="1" smtClean="0"/>
                        <a:t>Lobektomi</a:t>
                      </a:r>
                      <a:r>
                        <a:rPr lang="tr-TR" sz="2000" dirty="0" smtClean="0"/>
                        <a:t>);</a:t>
                      </a:r>
                    </a:p>
                    <a:p>
                      <a:r>
                        <a:rPr lang="tr-TR" sz="2000" dirty="0" smtClean="0"/>
                        <a:t>V20&lt;%22 (</a:t>
                      </a:r>
                      <a:r>
                        <a:rPr lang="tr-TR" sz="2000" dirty="0" err="1" smtClean="0"/>
                        <a:t>Pnömonektomi</a:t>
                      </a:r>
                      <a:r>
                        <a:rPr lang="tr-TR" sz="2000" dirty="0" smtClean="0"/>
                        <a:t>)</a:t>
                      </a:r>
                    </a:p>
                    <a:p>
                      <a:r>
                        <a:rPr lang="tr-TR" sz="2000" dirty="0" smtClean="0"/>
                        <a:t>V35&lt;%30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 smtClean="0"/>
                    </a:p>
                    <a:p>
                      <a:r>
                        <a:rPr lang="tr-TR" sz="2000" dirty="0" smtClean="0"/>
                        <a:t>V20&lt;%25,</a:t>
                      </a:r>
                      <a:r>
                        <a:rPr lang="tr-TR" sz="2000" baseline="0" dirty="0" smtClean="0"/>
                        <a:t> MLD&lt;12Gy</a:t>
                      </a:r>
                      <a:endParaRPr lang="tr-TR" sz="2000" dirty="0" smtClean="0"/>
                    </a:p>
                    <a:p>
                      <a:endParaRPr lang="tr-TR" sz="2000" dirty="0" smtClean="0"/>
                    </a:p>
                    <a:p>
                      <a:r>
                        <a:rPr lang="tr-TR" sz="2000" dirty="0" smtClean="0"/>
                        <a:t>V30&lt;%40,</a:t>
                      </a:r>
                      <a:r>
                        <a:rPr lang="tr-TR" sz="2000" baseline="0" dirty="0" smtClean="0"/>
                        <a:t> V40&lt;%30 (LV V40)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94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0" dirty="0" smtClean="0"/>
                        <a:t>Ortanca </a:t>
                      </a:r>
                      <a:r>
                        <a:rPr lang="tr-TR" sz="2000" b="0" dirty="0" err="1" smtClean="0"/>
                        <a:t>Akc</a:t>
                      </a:r>
                      <a:r>
                        <a:rPr lang="tr-TR" sz="2000" b="0" dirty="0" smtClean="0"/>
                        <a:t> V20 </a:t>
                      </a:r>
                    </a:p>
                    <a:p>
                      <a:r>
                        <a:rPr lang="tr-TR" sz="2000" b="0" dirty="0" smtClean="0"/>
                        <a:t>Ortanca </a:t>
                      </a:r>
                      <a:r>
                        <a:rPr lang="tr-TR" sz="2000" b="0" dirty="0" err="1" smtClean="0"/>
                        <a:t>Ort</a:t>
                      </a:r>
                      <a:r>
                        <a:rPr lang="tr-TR" sz="2000" b="0" baseline="0" dirty="0" smtClean="0"/>
                        <a:t> </a:t>
                      </a:r>
                      <a:r>
                        <a:rPr lang="tr-TR" sz="2000" b="0" baseline="0" dirty="0" err="1" smtClean="0"/>
                        <a:t>Akc</a:t>
                      </a:r>
                      <a:r>
                        <a:rPr lang="tr-TR" sz="2000" b="0" baseline="0" dirty="0" smtClean="0"/>
                        <a:t> Dozu</a:t>
                      </a:r>
                      <a:endParaRPr lang="tr-TR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%23 (aralık, %17-27)</a:t>
                      </a:r>
                    </a:p>
                    <a:p>
                      <a:r>
                        <a:rPr lang="tr-TR" sz="2000" dirty="0" smtClean="0"/>
                        <a:t>13 </a:t>
                      </a:r>
                      <a:r>
                        <a:rPr lang="tr-TR" sz="2000" dirty="0" err="1" smtClean="0"/>
                        <a:t>Gy</a:t>
                      </a:r>
                      <a:r>
                        <a:rPr lang="tr-TR" sz="2000" dirty="0" smtClean="0"/>
                        <a:t> (aralık, 10-15 </a:t>
                      </a:r>
                      <a:r>
                        <a:rPr lang="tr-TR" sz="2000" dirty="0" err="1" smtClean="0"/>
                        <a:t>Gy</a:t>
                      </a:r>
                      <a:r>
                        <a:rPr lang="tr-TR" sz="2000" dirty="0" smtClean="0"/>
                        <a:t>)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%16,7 (SD:± %3,46)</a:t>
                      </a:r>
                    </a:p>
                    <a:p>
                      <a:r>
                        <a:rPr lang="tr-TR" sz="2000" dirty="0" smtClean="0"/>
                        <a:t>9,63 </a:t>
                      </a:r>
                      <a:r>
                        <a:rPr lang="tr-TR" sz="2000" dirty="0" err="1" smtClean="0"/>
                        <a:t>Gy</a:t>
                      </a:r>
                      <a:r>
                        <a:rPr lang="tr-TR" sz="2000" dirty="0" smtClean="0"/>
                        <a:t> (SD:± 8,22 </a:t>
                      </a:r>
                      <a:r>
                        <a:rPr lang="tr-TR" sz="2000" dirty="0" err="1" smtClean="0"/>
                        <a:t>Gy</a:t>
                      </a:r>
                      <a:r>
                        <a:rPr lang="tr-TR" sz="2000" dirty="0" smtClean="0"/>
                        <a:t>)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20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0" dirty="0" smtClean="0"/>
                        <a:t>Ortanca Kalp Dozu</a:t>
                      </a:r>
                      <a:endParaRPr lang="tr-TR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MHD:</a:t>
                      </a:r>
                      <a:r>
                        <a:rPr lang="tr-TR" sz="2000" baseline="0" dirty="0" smtClean="0"/>
                        <a:t> 13Gy (aralık, 8-19 </a:t>
                      </a:r>
                      <a:r>
                        <a:rPr lang="tr-TR" sz="2000" baseline="0" dirty="0" err="1" smtClean="0"/>
                        <a:t>Gy</a:t>
                      </a:r>
                      <a:r>
                        <a:rPr lang="tr-TR" sz="2000" baseline="0" dirty="0" smtClean="0"/>
                        <a:t>)</a:t>
                      </a:r>
                    </a:p>
                    <a:p>
                      <a:r>
                        <a:rPr lang="tr-TR" sz="2000" baseline="0" dirty="0" smtClean="0"/>
                        <a:t>V35: %15 (aralık, %8-24)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V30: %10,4</a:t>
                      </a:r>
                      <a:r>
                        <a:rPr lang="tr-TR" sz="2000" baseline="0" dirty="0" smtClean="0"/>
                        <a:t> (SD:</a:t>
                      </a:r>
                      <a:r>
                        <a:rPr lang="tr-TR" sz="2000" dirty="0" smtClean="0"/>
                        <a:t>± %9,94)</a:t>
                      </a:r>
                    </a:p>
                    <a:p>
                      <a:r>
                        <a:rPr lang="tr-TR" sz="2000" dirty="0" smtClean="0"/>
                        <a:t>V40: %4,8 (SD:± %6,04)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849200"/>
                  </a:ext>
                </a:extLst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9756053" y="6530568"/>
            <a:ext cx="23676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ASTRO </a:t>
            </a:r>
            <a:r>
              <a:rPr lang="tr-TR" sz="1400" dirty="0" err="1" smtClean="0"/>
              <a:t>Refresher</a:t>
            </a:r>
            <a:r>
              <a:rPr lang="tr-TR" sz="1400" dirty="0" smtClean="0"/>
              <a:t> Course 2023</a:t>
            </a:r>
            <a:endParaRPr lang="tr-TR" sz="1400" dirty="0"/>
          </a:p>
        </p:txBody>
      </p:sp>
      <p:sp>
        <p:nvSpPr>
          <p:cNvPr id="6" name="Dikdörtgen 5"/>
          <p:cNvSpPr/>
          <p:nvPr/>
        </p:nvSpPr>
        <p:spPr>
          <a:xfrm>
            <a:off x="838200" y="2039815"/>
            <a:ext cx="10371991" cy="100587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6233746" y="380481"/>
            <a:ext cx="5389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 smtClean="0"/>
              <a:t>Elektif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nodal</a:t>
            </a:r>
            <a:r>
              <a:rPr lang="tr-TR" sz="2000" b="1" dirty="0" smtClean="0"/>
              <a:t> RT yapılmış olması, kalbin radyasyon </a:t>
            </a:r>
            <a:r>
              <a:rPr lang="tr-TR" sz="2000" b="1" dirty="0" err="1" smtClean="0"/>
              <a:t>maruziyetini</a:t>
            </a:r>
            <a:r>
              <a:rPr lang="tr-TR" sz="2000" b="1" dirty="0" smtClean="0"/>
              <a:t> arttırmış olabilir.</a:t>
            </a:r>
            <a:endParaRPr lang="tr-TR" sz="2000" b="1" dirty="0"/>
          </a:p>
        </p:txBody>
      </p:sp>
      <p:sp>
        <p:nvSpPr>
          <p:cNvPr id="8" name="Dikdörtgen 7"/>
          <p:cNvSpPr/>
          <p:nvPr/>
        </p:nvSpPr>
        <p:spPr>
          <a:xfrm>
            <a:off x="838199" y="3394819"/>
            <a:ext cx="10371991" cy="5019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/>
          <p:cNvSpPr/>
          <p:nvPr/>
        </p:nvSpPr>
        <p:spPr>
          <a:xfrm>
            <a:off x="7728437" y="4673634"/>
            <a:ext cx="3625363" cy="5019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/>
          <p:cNvSpPr/>
          <p:nvPr/>
        </p:nvSpPr>
        <p:spPr>
          <a:xfrm>
            <a:off x="7728437" y="5822403"/>
            <a:ext cx="3625363" cy="7081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479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Lung</a:t>
            </a:r>
            <a:r>
              <a:rPr lang="tr-TR" b="1" dirty="0" smtClean="0"/>
              <a:t> ART Sonuçları</a:t>
            </a:r>
            <a:endParaRPr lang="tr-TR" b="1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923187"/>
              </p:ext>
            </p:extLst>
          </p:nvPr>
        </p:nvGraphicFramePr>
        <p:xfrm>
          <a:off x="838200" y="1825625"/>
          <a:ext cx="10515600" cy="438912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215054">
                  <a:extLst>
                    <a:ext uri="{9D8B030D-6E8A-4147-A177-3AD203B41FA5}">
                      <a16:colId xmlns:a16="http://schemas.microsoft.com/office/drawing/2014/main" val="2251610353"/>
                    </a:ext>
                  </a:extLst>
                </a:gridCol>
                <a:gridCol w="2549769">
                  <a:extLst>
                    <a:ext uri="{9D8B030D-6E8A-4147-A177-3AD203B41FA5}">
                      <a16:colId xmlns:a16="http://schemas.microsoft.com/office/drawing/2014/main" val="105159734"/>
                    </a:ext>
                  </a:extLst>
                </a:gridCol>
                <a:gridCol w="3042139">
                  <a:extLst>
                    <a:ext uri="{9D8B030D-6E8A-4147-A177-3AD203B41FA5}">
                      <a16:colId xmlns:a16="http://schemas.microsoft.com/office/drawing/2014/main" val="1759854789"/>
                    </a:ext>
                  </a:extLst>
                </a:gridCol>
                <a:gridCol w="1708638">
                  <a:extLst>
                    <a:ext uri="{9D8B030D-6E8A-4147-A177-3AD203B41FA5}">
                      <a16:colId xmlns:a16="http://schemas.microsoft.com/office/drawing/2014/main" val="753542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PORT Kolu (n=252)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Kontrol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 Kolu (n=249)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p değeri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436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3-y GS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%67 (%95 CI: 59-73)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%69 (%95 CI: 61-75)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NS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23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3-y</a:t>
                      </a:r>
                      <a:r>
                        <a:rPr lang="tr-TR" sz="2000" baseline="0" dirty="0" smtClean="0"/>
                        <a:t> PS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%47 (%95 CI: 40-54)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%44 (%95 CI: 37-51)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0,18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30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err="1" smtClean="0"/>
                        <a:t>Mediastinal</a:t>
                      </a:r>
                      <a:r>
                        <a:rPr lang="tr-TR" sz="2000" baseline="0" dirty="0" smtClean="0"/>
                        <a:t> Yineleme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%25 (36)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%46 (70)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NR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64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Uzak Metastaz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/>
                        <a:t>Kranial</a:t>
                      </a:r>
                      <a:r>
                        <a:rPr lang="tr-TR" sz="2000" dirty="0" smtClean="0"/>
                        <a:t>:</a:t>
                      </a:r>
                      <a:r>
                        <a:rPr lang="tr-TR" sz="2000" baseline="0" dirty="0" smtClean="0"/>
                        <a:t> %24 (34)</a:t>
                      </a:r>
                    </a:p>
                    <a:p>
                      <a:r>
                        <a:rPr lang="tr-TR" sz="2000" baseline="0" dirty="0" err="1" smtClean="0"/>
                        <a:t>Extrakranial</a:t>
                      </a:r>
                      <a:r>
                        <a:rPr lang="tr-TR" sz="2000" baseline="0" dirty="0" smtClean="0"/>
                        <a:t>: %49 (71)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/>
                        <a:t>Kranial</a:t>
                      </a:r>
                      <a:r>
                        <a:rPr lang="tr-TR" sz="2000" dirty="0" smtClean="0"/>
                        <a:t>:</a:t>
                      </a:r>
                      <a:r>
                        <a:rPr lang="tr-TR" sz="2000" baseline="0" dirty="0" smtClean="0"/>
                        <a:t> %18 (27)</a:t>
                      </a:r>
                    </a:p>
                    <a:p>
                      <a:r>
                        <a:rPr lang="tr-TR" sz="2000" baseline="0" dirty="0" err="1" smtClean="0"/>
                        <a:t>Extrakranial</a:t>
                      </a:r>
                      <a:r>
                        <a:rPr lang="tr-TR" sz="2000" baseline="0" dirty="0" smtClean="0"/>
                        <a:t>: %47 (71)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NR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40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Derece 3-4 yan etki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/>
                        <a:t>Pnömonit</a:t>
                      </a:r>
                      <a:r>
                        <a:rPr lang="tr-TR" sz="2000" dirty="0" smtClean="0"/>
                        <a:t> (%5)</a:t>
                      </a:r>
                    </a:p>
                    <a:p>
                      <a:r>
                        <a:rPr lang="tr-TR" sz="2000" dirty="0" err="1" smtClean="0"/>
                        <a:t>Lenfopeni</a:t>
                      </a:r>
                      <a:r>
                        <a:rPr lang="tr-TR" sz="2000" dirty="0" smtClean="0"/>
                        <a:t> (%4)</a:t>
                      </a:r>
                    </a:p>
                    <a:p>
                      <a:r>
                        <a:rPr lang="tr-TR" sz="2000" dirty="0" smtClean="0"/>
                        <a:t>Halsizlik  (%3)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/>
                        <a:t>Pnömonit</a:t>
                      </a:r>
                      <a:r>
                        <a:rPr lang="tr-TR" sz="2000" dirty="0" smtClean="0"/>
                        <a:t> (&lt;%1)</a:t>
                      </a:r>
                    </a:p>
                    <a:p>
                      <a:r>
                        <a:rPr lang="tr-TR" sz="2000" dirty="0" err="1" smtClean="0"/>
                        <a:t>Lenfopeni</a:t>
                      </a:r>
                      <a:r>
                        <a:rPr lang="tr-TR" sz="2000" dirty="0" smtClean="0"/>
                        <a:t> (0)</a:t>
                      </a:r>
                    </a:p>
                    <a:p>
                      <a:r>
                        <a:rPr lang="tr-TR" sz="2000" dirty="0" smtClean="0"/>
                        <a:t>Halsizlik (&lt;%1)</a:t>
                      </a:r>
                      <a:endParaRPr lang="tr-TR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NR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3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Geç derece 3-4 </a:t>
                      </a:r>
                      <a:r>
                        <a:rPr lang="tr-TR" sz="2000" dirty="0" err="1" smtClean="0"/>
                        <a:t>Kardiyopulmoner</a:t>
                      </a:r>
                      <a:r>
                        <a:rPr lang="tr-TR" sz="2000" dirty="0" smtClean="0"/>
                        <a:t> yan</a:t>
                      </a:r>
                      <a:r>
                        <a:rPr lang="tr-TR" sz="2000" baseline="0" dirty="0" smtClean="0"/>
                        <a:t> etki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%11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%5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NR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91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err="1" smtClean="0"/>
                        <a:t>Kardiyopulmoner</a:t>
                      </a:r>
                      <a:r>
                        <a:rPr lang="tr-TR" sz="2000" dirty="0" smtClean="0"/>
                        <a:t> Ölüm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%6,3 (16)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%0,8 (2)</a:t>
                      </a:r>
                      <a:endParaRPr lang="tr-TR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NR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623036"/>
                  </a:ext>
                </a:extLst>
              </a:tr>
            </a:tbl>
          </a:graphicData>
        </a:graphic>
      </p:graphicFrame>
      <p:sp>
        <p:nvSpPr>
          <p:cNvPr id="5" name="Dikdörtgen 4"/>
          <p:cNvSpPr/>
          <p:nvPr/>
        </p:nvSpPr>
        <p:spPr>
          <a:xfrm>
            <a:off x="838200" y="2585927"/>
            <a:ext cx="10371991" cy="8166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>
            <a:off x="6428669" y="676033"/>
            <a:ext cx="49251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200" b="1" dirty="0" smtClean="0"/>
              <a:t>Lokal yinelemede %50 azalma!</a:t>
            </a:r>
          </a:p>
          <a:p>
            <a:r>
              <a:rPr lang="tr-TR" sz="2200" b="1" dirty="0" smtClean="0"/>
              <a:t>PORT ile </a:t>
            </a:r>
            <a:r>
              <a:rPr lang="tr-TR" sz="2200" b="1" dirty="0" err="1" smtClean="0"/>
              <a:t>kardiyopulmoner</a:t>
            </a:r>
            <a:r>
              <a:rPr lang="tr-TR" sz="2200" b="1" dirty="0" smtClean="0"/>
              <a:t> ölümler fazla!</a:t>
            </a:r>
            <a:endParaRPr lang="tr-TR" sz="2200" b="1" dirty="0"/>
          </a:p>
        </p:txBody>
      </p:sp>
      <p:sp>
        <p:nvSpPr>
          <p:cNvPr id="7" name="Metin kutusu 6"/>
          <p:cNvSpPr txBox="1"/>
          <p:nvPr/>
        </p:nvSpPr>
        <p:spPr>
          <a:xfrm>
            <a:off x="1556240" y="1296491"/>
            <a:ext cx="3552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Ortanca takip süresi: 4,8 yıl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52472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807"/>
          <a:stretch/>
        </p:blipFill>
        <p:spPr>
          <a:xfrm>
            <a:off x="554095" y="2175012"/>
            <a:ext cx="5272438" cy="3186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Lung</a:t>
            </a:r>
            <a:r>
              <a:rPr lang="tr-TR" b="1" dirty="0" smtClean="0"/>
              <a:t> ART Sonuçları</a:t>
            </a:r>
            <a:endParaRPr lang="tr-TR" b="1" dirty="0"/>
          </a:p>
        </p:txBody>
      </p:sp>
      <p:sp>
        <p:nvSpPr>
          <p:cNvPr id="6" name="Metin kutusu 5"/>
          <p:cNvSpPr txBox="1"/>
          <p:nvPr/>
        </p:nvSpPr>
        <p:spPr>
          <a:xfrm>
            <a:off x="4141174" y="2851243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n=497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6269117" y="1848950"/>
            <a:ext cx="5679629" cy="41549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200" dirty="0"/>
              <a:t>PORT DFS ve OS’i iyileştirmiyor ancak </a:t>
            </a:r>
            <a:r>
              <a:rPr lang="tr-TR" sz="2200" dirty="0" err="1"/>
              <a:t>mediastinal</a:t>
            </a:r>
            <a:r>
              <a:rPr lang="tr-TR" sz="2200" dirty="0"/>
              <a:t> </a:t>
            </a:r>
            <a:r>
              <a:rPr lang="tr-TR" sz="2200" b="1" dirty="0">
                <a:solidFill>
                  <a:srgbClr val="C00000"/>
                </a:solidFill>
              </a:rPr>
              <a:t>lokal bölgesel kontrolü %50 artırıyor</a:t>
            </a:r>
            <a:r>
              <a:rPr lang="tr-TR" sz="2200" dirty="0" smtClean="0">
                <a:solidFill>
                  <a:srgbClr val="C00000"/>
                </a:solidFill>
              </a:rPr>
              <a:t>!!!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200" dirty="0" err="1"/>
              <a:t>Lung</a:t>
            </a:r>
            <a:r>
              <a:rPr lang="tr-TR" sz="2200" dirty="0"/>
              <a:t> ART hasta alımı 2007-2018 bu uzun dönemde RT de teknolojik gelişmeler genel olarak 3D den N dokuları özellikle kalbi daha iyi koruyabildiğimiz  </a:t>
            </a:r>
            <a:r>
              <a:rPr lang="tr-TR" sz="2200" dirty="0" err="1" smtClean="0"/>
              <a:t>YART’e</a:t>
            </a:r>
            <a:r>
              <a:rPr lang="tr-TR" sz="2200" dirty="0" smtClean="0"/>
              <a:t> </a:t>
            </a:r>
            <a:r>
              <a:rPr lang="tr-TR" sz="2200" dirty="0"/>
              <a:t>geçiş </a:t>
            </a:r>
            <a:r>
              <a:rPr lang="tr-TR" sz="2200" dirty="0" smtClean="0"/>
              <a:t>(</a:t>
            </a:r>
            <a:r>
              <a:rPr lang="tr-TR" sz="2200" b="1" dirty="0" err="1">
                <a:solidFill>
                  <a:srgbClr val="C00000"/>
                </a:solidFill>
              </a:rPr>
              <a:t>lung</a:t>
            </a:r>
            <a:r>
              <a:rPr lang="tr-TR" sz="2200" b="1" dirty="0">
                <a:solidFill>
                  <a:srgbClr val="C00000"/>
                </a:solidFill>
              </a:rPr>
              <a:t> ART %11 </a:t>
            </a:r>
            <a:r>
              <a:rPr lang="tr-TR" sz="2200" b="1" dirty="0" smtClean="0">
                <a:solidFill>
                  <a:srgbClr val="C00000"/>
                </a:solidFill>
              </a:rPr>
              <a:t>YART)</a:t>
            </a:r>
            <a:r>
              <a:rPr lang="tr-TR" sz="2200" b="1" dirty="0" smtClean="0"/>
              <a:t> </a:t>
            </a:r>
            <a:r>
              <a:rPr lang="tr-TR" sz="2200" dirty="0"/>
              <a:t>diğer taraftan RT dozu </a:t>
            </a:r>
            <a:r>
              <a:rPr lang="tr-TR" sz="2200" b="1" dirty="0">
                <a:solidFill>
                  <a:srgbClr val="C00000"/>
                </a:solidFill>
              </a:rPr>
              <a:t>54Gy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200" dirty="0"/>
              <a:t>Çalışma 700 hasta  ve %10 DFS farkı olarak dizayn edilmiş ancak </a:t>
            </a:r>
            <a:r>
              <a:rPr lang="tr-TR" sz="2200" b="1" dirty="0">
                <a:solidFill>
                  <a:srgbClr val="C00000"/>
                </a:solidFill>
              </a:rPr>
              <a:t>500 hasta ve %12 DFS </a:t>
            </a:r>
            <a:r>
              <a:rPr lang="tr-TR" sz="2200" dirty="0"/>
              <a:t>farkı olarak </a:t>
            </a:r>
            <a:r>
              <a:rPr lang="tr-TR" sz="2200" b="1" dirty="0">
                <a:solidFill>
                  <a:srgbClr val="C00000"/>
                </a:solidFill>
              </a:rPr>
              <a:t>revize</a:t>
            </a:r>
            <a:r>
              <a:rPr lang="tr-TR" sz="2200" dirty="0"/>
              <a:t> edilmesi faydayı gölgelemiş olabilir mi</a:t>
            </a:r>
            <a:r>
              <a:rPr lang="tr-TR" sz="2200" dirty="0" smtClean="0"/>
              <a:t>?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89880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PORT-C Sonuçları </a:t>
            </a:r>
            <a:endParaRPr lang="tr-TR" b="1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8438109"/>
              </p:ext>
            </p:extLst>
          </p:nvPr>
        </p:nvGraphicFramePr>
        <p:xfrm>
          <a:off x="838200" y="1825625"/>
          <a:ext cx="10515600" cy="448056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681551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03534613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02441461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599302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PORT Kolu (n=202)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Kontrol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</a:rPr>
                        <a:t> Kolu (n=192)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/>
                          </a:solidFill>
                        </a:rPr>
                        <a:t>p değeri</a:t>
                      </a:r>
                      <a:endParaRPr lang="tr-TR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01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3-y GS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%78,3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%82,8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0,93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20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3-y</a:t>
                      </a:r>
                      <a:r>
                        <a:rPr lang="tr-TR" sz="2000" b="1" baseline="0" dirty="0" smtClean="0"/>
                        <a:t> PS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%40,5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%32,7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0,20</a:t>
                      </a:r>
                      <a:endParaRPr lang="tr-TR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86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3-y Sadece LBY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%9,5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%18,3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0,04</a:t>
                      </a:r>
                      <a:endParaRPr lang="tr-TR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42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3-y Sadece UM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%38,4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%38,1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0,93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40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3-y LBYS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%66,5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%59,7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0,03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16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3-y UMS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%40,7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%28,8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0,02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00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Derece 2-3 Yan </a:t>
                      </a:r>
                      <a:r>
                        <a:rPr lang="tr-TR" sz="2000" baseline="0" dirty="0" smtClean="0"/>
                        <a:t>Etki</a:t>
                      </a:r>
                    </a:p>
                    <a:p>
                      <a:r>
                        <a:rPr lang="tr-TR" sz="2000" baseline="0" dirty="0" err="1" smtClean="0"/>
                        <a:t>Özefajit</a:t>
                      </a:r>
                      <a:endParaRPr lang="tr-TR" sz="2000" baseline="0" dirty="0" smtClean="0"/>
                    </a:p>
                    <a:p>
                      <a:r>
                        <a:rPr lang="tr-TR" sz="2000" baseline="0" dirty="0" err="1" smtClean="0"/>
                        <a:t>Pnömonit</a:t>
                      </a:r>
                      <a:r>
                        <a:rPr lang="tr-TR" sz="2000" baseline="0" dirty="0" smtClean="0"/>
                        <a:t> (2)</a:t>
                      </a:r>
                    </a:p>
                    <a:p>
                      <a:r>
                        <a:rPr lang="tr-TR" sz="2000" baseline="0" dirty="0" err="1" smtClean="0"/>
                        <a:t>Pnömonit</a:t>
                      </a:r>
                      <a:r>
                        <a:rPr lang="tr-TR" sz="2000" baseline="0" dirty="0" smtClean="0"/>
                        <a:t> (3)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 smtClean="0"/>
                    </a:p>
                    <a:p>
                      <a:r>
                        <a:rPr lang="tr-TR" sz="2000" dirty="0" smtClean="0"/>
                        <a:t>%9,3</a:t>
                      </a:r>
                    </a:p>
                    <a:p>
                      <a:r>
                        <a:rPr lang="tr-TR" sz="2000" dirty="0" smtClean="0"/>
                        <a:t>%5,3</a:t>
                      </a:r>
                    </a:p>
                    <a:p>
                      <a:r>
                        <a:rPr lang="tr-TR" sz="2000" dirty="0" smtClean="0"/>
                        <a:t>%0,7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N/A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N/A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11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Derece 4-5 Yan Etki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0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N/A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N/A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851133"/>
                  </a:ext>
                </a:extLst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6189783" y="791308"/>
            <a:ext cx="5020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 smtClean="0"/>
              <a:t>Lung</a:t>
            </a:r>
            <a:r>
              <a:rPr lang="tr-TR" sz="2000" b="1" dirty="0" smtClean="0"/>
              <a:t> ART ile aynı, </a:t>
            </a:r>
            <a:r>
              <a:rPr lang="tr-TR" sz="2800" b="1" dirty="0" err="1" smtClean="0">
                <a:solidFill>
                  <a:srgbClr val="FF0000"/>
                </a:solidFill>
              </a:rPr>
              <a:t>ITT'de</a:t>
            </a:r>
            <a:r>
              <a:rPr lang="tr-TR" sz="2000" b="1" dirty="0" smtClean="0"/>
              <a:t> DFS faydası yok, ancak lokal yineleme riskinde ~50 azalma</a:t>
            </a:r>
            <a:endParaRPr lang="tr-TR" sz="2000" b="1" dirty="0"/>
          </a:p>
        </p:txBody>
      </p:sp>
      <p:sp>
        <p:nvSpPr>
          <p:cNvPr id="6" name="Dikdörtgen 5"/>
          <p:cNvSpPr/>
          <p:nvPr/>
        </p:nvSpPr>
        <p:spPr>
          <a:xfrm>
            <a:off x="838200" y="2585927"/>
            <a:ext cx="10371991" cy="8166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1556240" y="1296491"/>
            <a:ext cx="3476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Ortanca takip süresi: 46 ay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78815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PORT-C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4824" y="1690688"/>
            <a:ext cx="9802351" cy="3930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ol Sağ Ok 4"/>
          <p:cNvSpPr/>
          <p:nvPr/>
        </p:nvSpPr>
        <p:spPr>
          <a:xfrm>
            <a:off x="5032129" y="4007660"/>
            <a:ext cx="2127739" cy="418645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32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PORT-C Hastalıksız </a:t>
            </a:r>
            <a:r>
              <a:rPr lang="tr-TR" b="1" dirty="0" err="1" smtClean="0"/>
              <a:t>Sağkalım</a:t>
            </a:r>
            <a:endParaRPr lang="tr-TR" b="1" dirty="0"/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3074" y="1350841"/>
            <a:ext cx="3719171" cy="5309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Düz Bağlayıcı 9"/>
          <p:cNvCxnSpPr/>
          <p:nvPr/>
        </p:nvCxnSpPr>
        <p:spPr>
          <a:xfrm>
            <a:off x="2365131" y="1611557"/>
            <a:ext cx="10726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2365130" y="4603872"/>
            <a:ext cx="10726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etin kutusu 12"/>
          <p:cNvSpPr txBox="1"/>
          <p:nvPr/>
        </p:nvSpPr>
        <p:spPr>
          <a:xfrm>
            <a:off x="4404944" y="1426891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n=364</a:t>
            </a:r>
            <a:endParaRPr lang="tr-TR" dirty="0"/>
          </a:p>
        </p:txBody>
      </p:sp>
      <p:sp>
        <p:nvSpPr>
          <p:cNvPr id="14" name="Metin kutusu 13"/>
          <p:cNvSpPr txBox="1"/>
          <p:nvPr/>
        </p:nvSpPr>
        <p:spPr>
          <a:xfrm>
            <a:off x="4542665" y="4304934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n=310</a:t>
            </a:r>
            <a:endParaRPr lang="tr-TR" dirty="0"/>
          </a:p>
        </p:txBody>
      </p:sp>
      <p:sp>
        <p:nvSpPr>
          <p:cNvPr id="15" name="Metin kutusu 14"/>
          <p:cNvSpPr txBox="1"/>
          <p:nvPr/>
        </p:nvSpPr>
        <p:spPr>
          <a:xfrm>
            <a:off x="6037382" y="2314942"/>
            <a:ext cx="5865159" cy="26776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/>
              <a:t>PORT-C Çalışma protokolün tam olarak uygulandığı hastaların yapılan analizinde; PORT uygulanması ile istatistiksel anlamlı hastalıksız </a:t>
            </a:r>
            <a:r>
              <a:rPr lang="tr-TR" sz="2400" dirty="0" err="1" smtClean="0"/>
              <a:t>sağkalım</a:t>
            </a:r>
            <a:r>
              <a:rPr lang="tr-TR" sz="2400" dirty="0" smtClean="0"/>
              <a:t> avantajı elde edilmiştir.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/>
              <a:t>PORT kolundaki hastaların </a:t>
            </a:r>
            <a:r>
              <a:rPr lang="tr-TR" sz="2400" b="1" dirty="0" smtClean="0"/>
              <a:t>&gt;%20</a:t>
            </a:r>
            <a:r>
              <a:rPr lang="tr-TR" sz="2400" dirty="0" smtClean="0"/>
              <a:t>’sinin PORT almamasından kaynaklanıyor bu fark!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7810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Lung</a:t>
            </a:r>
            <a:r>
              <a:rPr lang="tr-TR" b="1" dirty="0" smtClean="0"/>
              <a:t> ART ve PORT-C Ne Öğrendik?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/>
              <a:t>Lung</a:t>
            </a:r>
            <a:r>
              <a:rPr lang="tr-TR" b="1" dirty="0" smtClean="0"/>
              <a:t> ART</a:t>
            </a:r>
            <a:r>
              <a:rPr lang="tr-TR" sz="2400" dirty="0" smtClean="0"/>
              <a:t>, lokal kontrol yararına rağmen </a:t>
            </a:r>
            <a:r>
              <a:rPr lang="tr-TR" sz="2400" dirty="0" err="1" smtClean="0"/>
              <a:t>kardiyopulmoner</a:t>
            </a:r>
            <a:r>
              <a:rPr lang="tr-TR" sz="2400" dirty="0" smtClean="0"/>
              <a:t> </a:t>
            </a:r>
            <a:r>
              <a:rPr lang="tr-TR" sz="2400" dirty="0" smtClean="0"/>
              <a:t>yan etki </a:t>
            </a:r>
            <a:r>
              <a:rPr lang="tr-TR" sz="2400" dirty="0" smtClean="0"/>
              <a:t>nedeniyle pN2 KHDAK için </a:t>
            </a:r>
            <a:r>
              <a:rPr lang="tr-TR" sz="2400" b="1" dirty="0" smtClean="0">
                <a:solidFill>
                  <a:srgbClr val="FF0000"/>
                </a:solidFill>
              </a:rPr>
              <a:t>3D </a:t>
            </a:r>
            <a:r>
              <a:rPr lang="tr-TR" sz="2400" b="1" dirty="0" err="1" smtClean="0">
                <a:solidFill>
                  <a:srgbClr val="FF0000"/>
                </a:solidFill>
              </a:rPr>
              <a:t>konformal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PORT'un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</a:rPr>
              <a:t>yapılmamalı!</a:t>
            </a:r>
            <a:endParaRPr lang="tr-TR" sz="2400" b="1" dirty="0" smtClean="0">
              <a:solidFill>
                <a:srgbClr val="FF0000"/>
              </a:solidFill>
            </a:endParaRPr>
          </a:p>
          <a:p>
            <a:r>
              <a:rPr lang="tr-TR" b="1" dirty="0" smtClean="0"/>
              <a:t>PORT-C</a:t>
            </a:r>
            <a:r>
              <a:rPr lang="tr-TR" sz="2400" dirty="0" smtClean="0"/>
              <a:t>, </a:t>
            </a:r>
            <a:r>
              <a:rPr lang="tr-TR" sz="2400" b="1" u="sng" dirty="0" err="1" smtClean="0"/>
              <a:t>YART</a:t>
            </a:r>
            <a:r>
              <a:rPr lang="tr-TR" sz="2400" dirty="0" err="1" smtClean="0"/>
              <a:t>’nin</a:t>
            </a:r>
            <a:r>
              <a:rPr lang="tr-TR" sz="2400" dirty="0" smtClean="0"/>
              <a:t> kullanıldığı </a:t>
            </a:r>
            <a:r>
              <a:rPr lang="tr-TR" sz="2400" dirty="0" err="1" smtClean="0"/>
              <a:t>PORT'un</a:t>
            </a:r>
            <a:r>
              <a:rPr lang="tr-TR" sz="2400" dirty="0" smtClean="0"/>
              <a:t>, </a:t>
            </a:r>
            <a:r>
              <a:rPr lang="tr-TR" sz="2400" b="1" dirty="0" smtClean="0">
                <a:solidFill>
                  <a:srgbClr val="0000FF"/>
                </a:solidFill>
              </a:rPr>
              <a:t>ITT analizde </a:t>
            </a:r>
            <a:r>
              <a:rPr lang="tr-TR" sz="2400" dirty="0" smtClean="0"/>
              <a:t>GS veya HS iyileştirmediğini </a:t>
            </a:r>
            <a:r>
              <a:rPr lang="tr-TR" sz="2400" dirty="0" smtClean="0"/>
              <a:t>gösterdi.</a:t>
            </a:r>
            <a:endParaRPr lang="tr-TR" sz="2400" dirty="0" smtClean="0"/>
          </a:p>
          <a:p>
            <a:r>
              <a:rPr lang="tr-TR" b="1" dirty="0" smtClean="0">
                <a:solidFill>
                  <a:srgbClr val="FF0000"/>
                </a:solidFill>
              </a:rPr>
              <a:t>Ancak</a:t>
            </a:r>
            <a:r>
              <a:rPr lang="tr-TR" sz="2400" dirty="0" smtClean="0"/>
              <a:t> </a:t>
            </a:r>
            <a:r>
              <a:rPr lang="tr-TR" b="1" dirty="0" smtClean="0"/>
              <a:t>PORT-C</a:t>
            </a:r>
            <a:r>
              <a:rPr lang="tr-TR" sz="2400" dirty="0" smtClean="0"/>
              <a:t>, </a:t>
            </a:r>
            <a:r>
              <a:rPr lang="tr-TR" b="1" dirty="0" smtClean="0"/>
              <a:t>protokolün </a:t>
            </a:r>
            <a:r>
              <a:rPr lang="tr-TR" b="1" dirty="0" smtClean="0"/>
              <a:t>tam </a:t>
            </a:r>
            <a:r>
              <a:rPr lang="tr-TR" sz="2400" dirty="0" smtClean="0"/>
              <a:t>uygulandığı hastalarda </a:t>
            </a:r>
            <a:r>
              <a:rPr lang="tr-TR" sz="2400" b="1" dirty="0" smtClean="0">
                <a:solidFill>
                  <a:srgbClr val="0000FF"/>
                </a:solidFill>
              </a:rPr>
              <a:t>HS arttığını ve lokal kontrolde iyileşme</a:t>
            </a:r>
            <a:r>
              <a:rPr lang="tr-TR" sz="2400" dirty="0" smtClean="0"/>
              <a:t> </a:t>
            </a:r>
            <a:r>
              <a:rPr lang="tr-TR" sz="2400" dirty="0" smtClean="0"/>
              <a:t>sağlandı.</a:t>
            </a:r>
          </a:p>
          <a:p>
            <a:r>
              <a:rPr lang="tr-TR" b="1" dirty="0" err="1" smtClean="0"/>
              <a:t>Lung</a:t>
            </a:r>
            <a:r>
              <a:rPr lang="tr-TR" b="1" dirty="0" smtClean="0"/>
              <a:t> </a:t>
            </a:r>
            <a:r>
              <a:rPr lang="tr-TR" b="1" dirty="0" smtClean="0"/>
              <a:t>ART</a:t>
            </a:r>
            <a:r>
              <a:rPr lang="tr-TR" sz="2400" dirty="0" smtClean="0"/>
              <a:t>, </a:t>
            </a:r>
            <a:r>
              <a:rPr lang="tr-TR" sz="2400" dirty="0" err="1" smtClean="0"/>
              <a:t>kardiyopulmoner</a:t>
            </a:r>
            <a:r>
              <a:rPr lang="tr-TR" sz="2400" dirty="0" smtClean="0"/>
              <a:t> yan etki!</a:t>
            </a:r>
          </a:p>
          <a:p>
            <a:r>
              <a:rPr lang="tr-TR" b="1" dirty="0" smtClean="0"/>
              <a:t>PORT-C</a:t>
            </a:r>
            <a:r>
              <a:rPr lang="tr-TR" sz="2400" dirty="0" smtClean="0"/>
              <a:t>, protokole uyum sorunu!</a:t>
            </a:r>
          </a:p>
          <a:p>
            <a:r>
              <a:rPr lang="tr-TR" b="1" dirty="0" smtClean="0"/>
              <a:t>Her ikisinde de lokal kontrolde </a:t>
            </a:r>
            <a:r>
              <a:rPr lang="tr-TR" b="1" dirty="0" smtClean="0">
                <a:solidFill>
                  <a:srgbClr val="FF0000"/>
                </a:solidFill>
              </a:rPr>
              <a:t>%50 </a:t>
            </a:r>
            <a:r>
              <a:rPr lang="tr-TR" b="1" dirty="0" smtClean="0"/>
              <a:t>yarar net!</a:t>
            </a:r>
          </a:p>
        </p:txBody>
      </p:sp>
    </p:spTree>
    <p:extLst>
      <p:ext uri="{BB962C8B-B14F-4D97-AF65-F5344CB8AC3E}">
        <p14:creationId xmlns:p14="http://schemas.microsoft.com/office/powerpoint/2010/main" val="340033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600" dirty="0" smtClean="0"/>
              <a:t>Lokal kontrol avantajının </a:t>
            </a:r>
            <a:r>
              <a:rPr lang="tr-TR" sz="2600" dirty="0" err="1" smtClean="0"/>
              <a:t>GS’a</a:t>
            </a:r>
            <a:r>
              <a:rPr lang="tr-TR" sz="2600" dirty="0" smtClean="0"/>
              <a:t> yansımaması sorgulanmalı</a:t>
            </a:r>
          </a:p>
          <a:p>
            <a:r>
              <a:rPr lang="tr-TR" sz="2600" dirty="0" err="1" smtClean="0"/>
              <a:t>Metastatik</a:t>
            </a:r>
            <a:r>
              <a:rPr lang="tr-TR" sz="2600" dirty="0" smtClean="0"/>
              <a:t> hastalık için KT uygulanan hastalarda ölüm (yaklaşık %40)</a:t>
            </a:r>
          </a:p>
          <a:p>
            <a:r>
              <a:rPr lang="tr-TR" sz="2600" dirty="0" err="1" smtClean="0"/>
              <a:t>Kardiyopulmoner</a:t>
            </a:r>
            <a:r>
              <a:rPr lang="tr-TR" sz="2600" dirty="0" smtClean="0"/>
              <a:t> hastalıktan ölüm </a:t>
            </a:r>
          </a:p>
          <a:p>
            <a:pPr lvl="1"/>
            <a:r>
              <a:rPr lang="tr-TR" dirty="0" smtClean="0"/>
              <a:t>Başlangıçta </a:t>
            </a:r>
            <a:r>
              <a:rPr lang="tr-TR" dirty="0" smtClean="0"/>
              <a:t>hastalarda </a:t>
            </a:r>
            <a:r>
              <a:rPr lang="tr-TR" dirty="0" err="1" smtClean="0"/>
              <a:t>kardiyoplumoner</a:t>
            </a:r>
            <a:r>
              <a:rPr lang="tr-TR" dirty="0" smtClean="0"/>
              <a:t> hastalık </a:t>
            </a:r>
            <a:r>
              <a:rPr lang="tr-TR" dirty="0" smtClean="0"/>
              <a:t>durumu??</a:t>
            </a:r>
            <a:endParaRPr lang="tr-TR" dirty="0" smtClean="0"/>
          </a:p>
          <a:p>
            <a:pPr lvl="1"/>
            <a:r>
              <a:rPr lang="tr-TR" dirty="0" smtClean="0"/>
              <a:t>YART </a:t>
            </a:r>
            <a:r>
              <a:rPr lang="tr-TR" dirty="0" smtClean="0"/>
              <a:t>için tanımlanmış kardiyak </a:t>
            </a:r>
            <a:r>
              <a:rPr lang="tr-TR" dirty="0" err="1" smtClean="0"/>
              <a:t>dozimetrik</a:t>
            </a:r>
            <a:r>
              <a:rPr lang="tr-TR" dirty="0"/>
              <a:t> </a:t>
            </a:r>
            <a:r>
              <a:rPr lang="tr-TR" dirty="0" smtClean="0"/>
              <a:t>sıkı kriterler olmalı</a:t>
            </a:r>
            <a:endParaRPr lang="tr-TR" dirty="0" smtClean="0"/>
          </a:p>
          <a:p>
            <a:r>
              <a:rPr lang="tr-TR" sz="2400" b="1" dirty="0" smtClean="0">
                <a:solidFill>
                  <a:srgbClr val="FF0000"/>
                </a:solidFill>
              </a:rPr>
              <a:t>Gelecekte düşünülmesi gerekenler?</a:t>
            </a:r>
          </a:p>
          <a:p>
            <a:r>
              <a:rPr lang="tr-TR" b="1" dirty="0" err="1" smtClean="0"/>
              <a:t>Neoadj</a:t>
            </a:r>
            <a:r>
              <a:rPr lang="tr-TR" b="1" dirty="0" smtClean="0"/>
              <a:t>/</a:t>
            </a:r>
            <a:r>
              <a:rPr lang="tr-TR" b="1" dirty="0" err="1" smtClean="0"/>
              <a:t>adj</a:t>
            </a:r>
            <a:r>
              <a:rPr lang="tr-TR" b="1" dirty="0" smtClean="0"/>
              <a:t> </a:t>
            </a:r>
            <a:r>
              <a:rPr lang="tr-TR" b="1" dirty="0" err="1" smtClean="0"/>
              <a:t>immünoterapi</a:t>
            </a:r>
            <a:r>
              <a:rPr lang="tr-TR" b="1" dirty="0" smtClean="0"/>
              <a:t>/</a:t>
            </a:r>
            <a:r>
              <a:rPr lang="tr-TR" b="1" dirty="0" err="1" smtClean="0"/>
              <a:t>TKI’lar</a:t>
            </a:r>
            <a:r>
              <a:rPr lang="tr-TR" b="1" dirty="0" smtClean="0"/>
              <a:t> </a:t>
            </a:r>
            <a:r>
              <a:rPr lang="tr-TR" sz="2400" dirty="0" smtClean="0"/>
              <a:t>ile </a:t>
            </a:r>
            <a:r>
              <a:rPr lang="tr-TR" sz="2400" b="1" dirty="0" err="1" smtClean="0"/>
              <a:t>UM’lerde</a:t>
            </a:r>
            <a:r>
              <a:rPr lang="tr-TR" sz="2400" dirty="0" smtClean="0"/>
              <a:t> azalmaya ile lokal kontrol faydamız </a:t>
            </a:r>
            <a:r>
              <a:rPr lang="tr-TR" sz="2400" dirty="0" err="1" smtClean="0"/>
              <a:t>GS’a</a:t>
            </a:r>
            <a:r>
              <a:rPr lang="tr-TR" sz="2400" dirty="0" smtClean="0"/>
              <a:t> yansıyabilir mi?</a:t>
            </a:r>
          </a:p>
          <a:p>
            <a:r>
              <a:rPr lang="tr-TR" sz="2400" dirty="0" smtClean="0"/>
              <a:t>Kardiyak yapıların daha iyi tanımlanması veya yeni teknikler ile kardiyak radyasyon </a:t>
            </a:r>
            <a:r>
              <a:rPr lang="tr-TR" sz="2400" dirty="0" err="1" smtClean="0"/>
              <a:t>maruziyetinin</a:t>
            </a:r>
            <a:r>
              <a:rPr lang="tr-TR" sz="2400" dirty="0" smtClean="0"/>
              <a:t> azaltılması kardiyak ölüm riskini en aza indirebilir mi?</a:t>
            </a:r>
            <a:endParaRPr lang="tr-TR" sz="24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Lung</a:t>
            </a:r>
            <a:r>
              <a:rPr lang="tr-TR" b="1" dirty="0" smtClean="0"/>
              <a:t> ART ve </a:t>
            </a:r>
            <a:r>
              <a:rPr lang="tr-TR" b="1" dirty="0" smtClean="0"/>
              <a:t>PORT-C kafamıza takılanlar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22435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29" y="110154"/>
            <a:ext cx="6654185" cy="1688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/>
          <a:srcRect b="13265"/>
          <a:stretch/>
        </p:blipFill>
        <p:spPr>
          <a:xfrm>
            <a:off x="6839879" y="954215"/>
            <a:ext cx="1859441" cy="560508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6646890" y="545066"/>
            <a:ext cx="1455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2021</a:t>
            </a:r>
            <a:endParaRPr lang="tr-TR" b="1" dirty="0"/>
          </a:p>
        </p:txBody>
      </p:sp>
      <p:sp>
        <p:nvSpPr>
          <p:cNvPr id="8" name="İçerik Yer Tutucusu 7"/>
          <p:cNvSpPr txBox="1">
            <a:spLocks noGrp="1"/>
          </p:cNvSpPr>
          <p:nvPr>
            <p:ph idx="1"/>
          </p:nvPr>
        </p:nvSpPr>
        <p:spPr>
          <a:xfrm>
            <a:off x="811823" y="1957510"/>
            <a:ext cx="10515600" cy="4351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 smtClean="0"/>
              <a:t>Evre III-N2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 smtClean="0"/>
              <a:t>7 </a:t>
            </a:r>
            <a:r>
              <a:rPr lang="tr-TR" sz="2400" dirty="0" err="1" smtClean="0"/>
              <a:t>randomize</a:t>
            </a:r>
            <a:r>
              <a:rPr lang="tr-TR" sz="2400" dirty="0" smtClean="0"/>
              <a:t> kontrollü çalışma </a:t>
            </a:r>
            <a:r>
              <a:rPr lang="tr-TR" sz="2400" b="1" dirty="0" smtClean="0"/>
              <a:t>1318 hasta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 smtClean="0"/>
              <a:t>Tam rezeksiyon sonrası ±  PORT</a:t>
            </a:r>
            <a:endParaRPr lang="tr-TR" sz="2400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682" y="3403090"/>
            <a:ext cx="5034116" cy="2490259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939" y="3350982"/>
            <a:ext cx="5959223" cy="2444498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11" name="Metin kutusu 10"/>
          <p:cNvSpPr txBox="1"/>
          <p:nvPr/>
        </p:nvSpPr>
        <p:spPr>
          <a:xfrm>
            <a:off x="484124" y="5555746"/>
            <a:ext cx="4672038" cy="461665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DFS PORT ile iyileşmekte p=0.02</a:t>
            </a:r>
            <a:endParaRPr lang="tr-TR" sz="2400" dirty="0"/>
          </a:p>
        </p:txBody>
      </p:sp>
      <p:sp>
        <p:nvSpPr>
          <p:cNvPr id="12" name="Metin kutusu 11"/>
          <p:cNvSpPr txBox="1"/>
          <p:nvPr/>
        </p:nvSpPr>
        <p:spPr>
          <a:xfrm>
            <a:off x="5895537" y="5477851"/>
            <a:ext cx="5759585" cy="830997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Lokal-bölgesel kontrol PORT ile iyileşmekte p=0.0003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92144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Klinik pratiğimiz </a:t>
            </a:r>
            <a:r>
              <a:rPr lang="tr-TR" sz="4000" b="1" dirty="0" smtClean="0">
                <a:solidFill>
                  <a:srgbClr val="FF0000"/>
                </a:solidFill>
              </a:rPr>
              <a:t>değişti </a:t>
            </a:r>
            <a:r>
              <a:rPr lang="tr-TR" sz="4000" b="1" dirty="0" smtClean="0">
                <a:solidFill>
                  <a:srgbClr val="FF0000"/>
                </a:solidFill>
              </a:rPr>
              <a:t>mi?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200" dirty="0" smtClean="0"/>
              <a:t>Cerrahi sonrası R+ </a:t>
            </a:r>
            <a:r>
              <a:rPr lang="tr-TR" sz="2200" dirty="0" smtClean="0">
                <a:sym typeface="Wingdings" panose="05000000000000000000" pitchFamily="2" charset="2"/>
              </a:rPr>
              <a:t>Tüm hastalara PORT</a:t>
            </a:r>
          </a:p>
          <a:p>
            <a:r>
              <a:rPr lang="tr-TR" sz="2200" dirty="0" smtClean="0">
                <a:sym typeface="Wingdings" panose="05000000000000000000" pitchFamily="2" charset="2"/>
              </a:rPr>
              <a:t>Cerrahide R0, pN1 Risk faktörleri varsa</a:t>
            </a:r>
          </a:p>
          <a:p>
            <a:r>
              <a:rPr lang="tr-TR" sz="2200" dirty="0" smtClean="0">
                <a:sym typeface="Wingdings" panose="05000000000000000000" pitchFamily="2" charset="2"/>
              </a:rPr>
              <a:t>Cerrahide pN≥2     Risk faktörleri varsa PORT </a:t>
            </a:r>
          </a:p>
          <a:p>
            <a:r>
              <a:rPr lang="tr-TR" sz="2200" b="1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Risk Faktörleri: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sz="2200" dirty="0" err="1"/>
              <a:t>Ekstrakapsüler</a:t>
            </a:r>
            <a:r>
              <a:rPr lang="tr-TR" sz="2200" dirty="0"/>
              <a:t> </a:t>
            </a:r>
            <a:r>
              <a:rPr lang="tr-TR" sz="2200" dirty="0" err="1"/>
              <a:t>nodal</a:t>
            </a:r>
            <a:r>
              <a:rPr lang="tr-TR" sz="2200" dirty="0"/>
              <a:t> yayılım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sz="2200" dirty="0" err="1"/>
              <a:t>İnkomplet</a:t>
            </a:r>
            <a:r>
              <a:rPr lang="tr-TR" sz="2200" dirty="0"/>
              <a:t> </a:t>
            </a:r>
            <a:r>
              <a:rPr lang="tr-TR" sz="2200" dirty="0" err="1"/>
              <a:t>nodal</a:t>
            </a:r>
            <a:r>
              <a:rPr lang="tr-TR" sz="2200" dirty="0"/>
              <a:t> rezeksiyon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sz="2200" dirty="0" err="1"/>
              <a:t>Multiistasyon</a:t>
            </a:r>
            <a:r>
              <a:rPr lang="tr-TR" sz="2200" dirty="0"/>
              <a:t> LN tutulumu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sz="2200" dirty="0"/>
              <a:t>İndüksiyon </a:t>
            </a:r>
            <a:r>
              <a:rPr lang="tr-TR" sz="2200" dirty="0" err="1"/>
              <a:t>KT’e</a:t>
            </a:r>
            <a:r>
              <a:rPr lang="tr-TR" sz="2200" dirty="0"/>
              <a:t> kötü yanıt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sz="2200" dirty="0" err="1"/>
              <a:t>Postop</a:t>
            </a:r>
            <a:r>
              <a:rPr lang="tr-TR" sz="2200" dirty="0"/>
              <a:t> KT alamayacak hasta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sz="2200" dirty="0" err="1"/>
              <a:t>Kardiyo-pulmoner</a:t>
            </a:r>
            <a:r>
              <a:rPr lang="tr-TR" sz="2200" dirty="0"/>
              <a:t> kötü fonksiyon</a:t>
            </a:r>
          </a:p>
          <a:p>
            <a:endParaRPr lang="tr-TR" sz="22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716" y="520204"/>
            <a:ext cx="5398477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Metin kutusu 4"/>
          <p:cNvSpPr txBox="1"/>
          <p:nvPr/>
        </p:nvSpPr>
        <p:spPr>
          <a:xfrm>
            <a:off x="9985131" y="1517848"/>
            <a:ext cx="2070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 smtClean="0"/>
              <a:t>Clin</a:t>
            </a:r>
            <a:r>
              <a:rPr lang="tr-TR" sz="1400" dirty="0" smtClean="0"/>
              <a:t> </a:t>
            </a:r>
            <a:r>
              <a:rPr lang="tr-TR" sz="1400" dirty="0" err="1" smtClean="0"/>
              <a:t>Lung</a:t>
            </a:r>
            <a:r>
              <a:rPr lang="tr-TR" sz="1400" dirty="0" smtClean="0"/>
              <a:t> </a:t>
            </a:r>
            <a:r>
              <a:rPr lang="tr-TR" sz="1400" dirty="0" err="1" smtClean="0"/>
              <a:t>Cancer</a:t>
            </a:r>
            <a:r>
              <a:rPr lang="tr-TR" sz="1400" dirty="0" smtClean="0"/>
              <a:t> 2021</a:t>
            </a:r>
            <a:endParaRPr lang="tr-TR" sz="1400" dirty="0"/>
          </a:p>
        </p:txBody>
      </p:sp>
      <p:sp>
        <p:nvSpPr>
          <p:cNvPr id="6" name="Dikdörtgen 5"/>
          <p:cNvSpPr/>
          <p:nvPr/>
        </p:nvSpPr>
        <p:spPr>
          <a:xfrm>
            <a:off x="5955323" y="3278019"/>
            <a:ext cx="5398477" cy="144655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tr-TR" sz="2200" dirty="0"/>
              <a:t>22 </a:t>
            </a:r>
            <a:r>
              <a:rPr lang="tr-TR" sz="2200" b="1" dirty="0" err="1"/>
              <a:t>torasik</a:t>
            </a:r>
            <a:r>
              <a:rPr lang="tr-TR" sz="2200" b="1" dirty="0"/>
              <a:t> radyasyon </a:t>
            </a:r>
            <a:r>
              <a:rPr lang="tr-TR" sz="2200" b="1" dirty="0" err="1"/>
              <a:t>onk</a:t>
            </a:r>
            <a:r>
              <a:rPr lang="tr-TR" sz="2200" b="1" dirty="0"/>
              <a:t> uzman </a:t>
            </a:r>
            <a:r>
              <a:rPr lang="tr-TR" sz="2200" dirty="0"/>
              <a:t>(Avrupa merkezli çalışan)</a:t>
            </a:r>
          </a:p>
          <a:p>
            <a:r>
              <a:rPr lang="tr-TR" sz="2200" dirty="0" err="1"/>
              <a:t>LungART</a:t>
            </a:r>
            <a:r>
              <a:rPr lang="tr-TR" sz="2200" dirty="0"/>
              <a:t> ESMO da sunulmadan </a:t>
            </a:r>
            <a:r>
              <a:rPr lang="tr-TR" sz="2200" b="1" dirty="0"/>
              <a:t>önce ve sonra </a:t>
            </a:r>
            <a:r>
              <a:rPr lang="tr-TR" sz="2200" dirty="0"/>
              <a:t>tedavi yaklaşımları sorgulanıyor</a:t>
            </a:r>
          </a:p>
        </p:txBody>
      </p:sp>
    </p:spTree>
    <p:extLst>
      <p:ext uri="{BB962C8B-B14F-4D97-AF65-F5344CB8AC3E}">
        <p14:creationId xmlns:p14="http://schemas.microsoft.com/office/powerpoint/2010/main" val="86403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77" y="289611"/>
            <a:ext cx="5794131" cy="1640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939" y="1109849"/>
            <a:ext cx="2969244" cy="582565"/>
          </a:xfrm>
          <a:prstGeom prst="rect">
            <a:avLst/>
          </a:prstGeom>
        </p:spPr>
      </p:pic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80539" y="2670891"/>
            <a:ext cx="5509351" cy="3144534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9890" y="2829758"/>
            <a:ext cx="5436825" cy="3108760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002323" y="2179867"/>
            <a:ext cx="3579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/>
              <a:t>Çin’de 484 RO anket uygulanmış.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95176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Sonuç olarak;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6827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Hala pek çok cevaplanmamış soru var.</a:t>
            </a:r>
          </a:p>
          <a:p>
            <a:r>
              <a:rPr lang="tr-TR" dirty="0" smtClean="0"/>
              <a:t>Riskler dikkatli değerlendirilmeli</a:t>
            </a:r>
            <a:endParaRPr lang="tr-TR" dirty="0" smtClean="0"/>
          </a:p>
          <a:p>
            <a:r>
              <a:rPr lang="tr-TR" dirty="0" err="1" smtClean="0"/>
              <a:t>Sağkalım</a:t>
            </a:r>
            <a:r>
              <a:rPr lang="tr-TR" dirty="0" smtClean="0"/>
              <a:t> faydası </a:t>
            </a:r>
            <a:r>
              <a:rPr lang="tr-TR" dirty="0" smtClean="0"/>
              <a:t>olan hedefli tedavilere </a:t>
            </a:r>
            <a:r>
              <a:rPr lang="tr-TR" dirty="0" smtClean="0"/>
              <a:t>devam edilmeli ancak </a:t>
            </a:r>
            <a:r>
              <a:rPr lang="tr-TR" dirty="0" err="1" smtClean="0"/>
              <a:t>PORT’den</a:t>
            </a:r>
            <a:r>
              <a:rPr lang="tr-TR" dirty="0" smtClean="0"/>
              <a:t> mevcut veriler ile vazgeçmek uygun değil</a:t>
            </a:r>
          </a:p>
          <a:p>
            <a:r>
              <a:rPr lang="tr-TR" b="1" dirty="0" smtClean="0"/>
              <a:t>Her hastaya değil </a:t>
            </a:r>
            <a:r>
              <a:rPr lang="tr-TR" dirty="0" smtClean="0"/>
              <a:t>ama lokal </a:t>
            </a:r>
            <a:r>
              <a:rPr lang="tr-TR" dirty="0" smtClean="0"/>
              <a:t>başarısızlık açısından </a:t>
            </a:r>
            <a:r>
              <a:rPr lang="tr-TR" b="1" dirty="0" smtClean="0">
                <a:solidFill>
                  <a:srgbClr val="FF0000"/>
                </a:solidFill>
              </a:rPr>
              <a:t>yüksek riskli </a:t>
            </a:r>
            <a:r>
              <a:rPr lang="tr-TR" b="1" dirty="0" smtClean="0">
                <a:solidFill>
                  <a:srgbClr val="FF0000"/>
                </a:solidFill>
              </a:rPr>
              <a:t>grupta </a:t>
            </a:r>
            <a:r>
              <a:rPr lang="tr-TR" sz="3000" b="1" dirty="0" err="1" smtClean="0">
                <a:solidFill>
                  <a:srgbClr val="0000FF"/>
                </a:solidFill>
              </a:rPr>
              <a:t>PORT</a:t>
            </a:r>
            <a:r>
              <a:rPr lang="tr-TR" dirty="0" err="1" smtClean="0"/>
              <a:t>'u</a:t>
            </a:r>
            <a:r>
              <a:rPr lang="tr-TR" dirty="0" smtClean="0"/>
              <a:t> önerilmeli:</a:t>
            </a:r>
          </a:p>
          <a:p>
            <a:pPr lvl="1"/>
            <a:r>
              <a:rPr lang="tr-TR" b="1" dirty="0" smtClean="0"/>
              <a:t>+CS,</a:t>
            </a:r>
          </a:p>
          <a:p>
            <a:pPr lvl="1"/>
            <a:r>
              <a:rPr lang="tr-TR" b="1" dirty="0" smtClean="0"/>
              <a:t>+ECE, </a:t>
            </a:r>
          </a:p>
          <a:p>
            <a:pPr lvl="1"/>
            <a:r>
              <a:rPr lang="tr-TR" b="1" dirty="0" smtClean="0"/>
              <a:t>Çoklu istasyon N2+, </a:t>
            </a:r>
          </a:p>
          <a:p>
            <a:pPr lvl="1"/>
            <a:r>
              <a:rPr lang="tr-TR" b="1" dirty="0" smtClean="0"/>
              <a:t>Özellikle </a:t>
            </a:r>
            <a:r>
              <a:rPr lang="tr-TR" b="1" dirty="0" err="1" smtClean="0"/>
              <a:t>neoadj</a:t>
            </a:r>
            <a:r>
              <a:rPr lang="tr-TR" b="1" dirty="0" smtClean="0"/>
              <a:t> </a:t>
            </a:r>
            <a:r>
              <a:rPr lang="tr-TR" b="1" dirty="0" err="1" smtClean="0"/>
              <a:t>kemo+Immünoterapiye</a:t>
            </a:r>
            <a:r>
              <a:rPr lang="tr-TR" b="1" dirty="0" smtClean="0"/>
              <a:t> kötü yanıt olması durumunda</a:t>
            </a:r>
          </a:p>
          <a:p>
            <a:r>
              <a:rPr lang="tr-TR" dirty="0" smtClean="0"/>
              <a:t>PORT </a:t>
            </a:r>
            <a:r>
              <a:rPr lang="tr-TR" dirty="0" err="1" smtClean="0"/>
              <a:t>endikasyonu</a:t>
            </a:r>
            <a:r>
              <a:rPr lang="tr-TR" dirty="0" smtClean="0"/>
              <a:t> koyduysak; </a:t>
            </a:r>
            <a:r>
              <a:rPr lang="tr-TR" u="sng" dirty="0" smtClean="0"/>
              <a:t>modern teknik kullanmalı, kalp ve akciğerlere dozu azaltmalıyız</a:t>
            </a:r>
            <a:r>
              <a:rPr lang="tr-TR" dirty="0" smtClean="0"/>
              <a:t>.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80518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5795" y="2158574"/>
            <a:ext cx="3961920" cy="3110726"/>
          </a:xfrm>
          <a:prstGeom prst="rect">
            <a:avLst/>
          </a:prstGeom>
        </p:spPr>
      </p:pic>
      <p:sp>
        <p:nvSpPr>
          <p:cNvPr id="6" name="Unvan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Sorular, katkılar</a:t>
            </a:r>
            <a:endParaRPr lang="tr-T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8093506" y="5995447"/>
            <a:ext cx="4098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 smtClean="0"/>
              <a:t>TEŞEKKÜR EDERİM…</a:t>
            </a:r>
            <a:endParaRPr lang="tr-TR" sz="3600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3"/>
          <a:srcRect b="45214"/>
          <a:stretch/>
        </p:blipFill>
        <p:spPr>
          <a:xfrm>
            <a:off x="5856987" y="2158574"/>
            <a:ext cx="5518981" cy="311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5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3654</TotalTime>
  <Words>1489</Words>
  <Application>Microsoft Office PowerPoint</Application>
  <PresentationFormat>Geniş ekran</PresentationFormat>
  <Paragraphs>283</Paragraphs>
  <Slides>20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 Teması</vt:lpstr>
      <vt:lpstr>POSTOPERATİF RADYOTERAPİ</vt:lpstr>
      <vt:lpstr>Standart bugüne kadar bildiklerimiz nelerdi?</vt:lpstr>
      <vt:lpstr>PORT için elimizde neler var? </vt:lpstr>
      <vt:lpstr>PowerPoint Sunusu</vt:lpstr>
      <vt:lpstr>Tam Rezeksiyon Tanımı?</vt:lpstr>
      <vt:lpstr>Lung ART vs PORT-C </vt:lpstr>
      <vt:lpstr>Hasta Özellikleri</vt:lpstr>
      <vt:lpstr>Tedavi Teknikleri</vt:lpstr>
      <vt:lpstr>Lung ART Sonuçları</vt:lpstr>
      <vt:lpstr>Lung ART Sonuçları</vt:lpstr>
      <vt:lpstr>PORT-C Sonuçları </vt:lpstr>
      <vt:lpstr>PORT-C</vt:lpstr>
      <vt:lpstr>PORT-C Hastalıksız Sağkalım</vt:lpstr>
      <vt:lpstr>Lung ART ve PORT-C Ne Öğrendik?</vt:lpstr>
      <vt:lpstr>Lung ART ve PORT-C kafamıza takılanlar</vt:lpstr>
      <vt:lpstr>PowerPoint Sunusu</vt:lpstr>
      <vt:lpstr>Klinik pratiğimiz değişti mi?</vt:lpstr>
      <vt:lpstr>PowerPoint Sunusu</vt:lpstr>
      <vt:lpstr>Sonuç olarak;</vt:lpstr>
      <vt:lpstr>Sorular, katkılar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POSTOPERATİF RADYOTERAPİ</dc:title>
  <dc:creator>FATMA SERT</dc:creator>
  <cp:lastModifiedBy>FATMA SERT</cp:lastModifiedBy>
  <cp:revision>47</cp:revision>
  <dcterms:created xsi:type="dcterms:W3CDTF">2023-11-20T07:11:09Z</dcterms:created>
  <dcterms:modified xsi:type="dcterms:W3CDTF">2023-11-24T12:30:43Z</dcterms:modified>
</cp:coreProperties>
</file>